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8382000" cy="19050000"/>
  <p:notesSz cx="7099300" cy="10234613"/>
  <p:embeddedFontLst>
    <p:embeddedFont>
      <p:font typeface="Verdana" panose="020B0604030504040204" pitchFamily="34" charset="0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A8BE"/>
    <a:srgbClr val="00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60" d="100"/>
          <a:sy n="60" d="100"/>
        </p:scale>
        <p:origin x="174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AFB04D48-6BC2-4E5E-873D-245B767EECF8}" type="datetimeFigureOut">
              <a:rPr lang="es-ES" smtClean="0"/>
              <a:t>08/06/2021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790825" y="1279525"/>
            <a:ext cx="15176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9930" y="4925407"/>
            <a:ext cx="5679440" cy="4029879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4021294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4A1B75AF-F1B4-4C28-97C6-EC8C395C4D3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3753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hyperlink" Target="https://educacion.ucm.es/tribunal-de-compensacion" TargetMode="External"/><Relationship Id="rId7" Type="http://schemas.openxmlformats.org/officeDocument/2006/relationships/image" Target="../media/image3.png"/><Relationship Id="rId12" Type="http://schemas.microsoft.com/office/2007/relationships/hdphoto" Target="../media/hdphoto4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5.png"/><Relationship Id="rId5" Type="http://schemas.openxmlformats.org/officeDocument/2006/relationships/image" Target="../media/image2.png"/><Relationship Id="rId10" Type="http://schemas.microsoft.com/office/2007/relationships/hdphoto" Target="../media/hdphoto3.wdp"/><Relationship Id="rId4" Type="http://schemas.openxmlformats.org/officeDocument/2006/relationships/hyperlink" Target="https://educacion.ucm.es/file/normativa-tribunal-de-compensacion-grado-cg-191218-1" TargetMode="External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8850" y="206162"/>
            <a:ext cx="8303150" cy="2504048"/>
            <a:chOff x="0" y="0"/>
            <a:chExt cx="16272572" cy="4907452"/>
          </a:xfrm>
        </p:grpSpPr>
        <p:sp>
          <p:nvSpPr>
            <p:cNvPr id="3" name="Freeform 3"/>
            <p:cNvSpPr/>
            <p:nvPr/>
          </p:nvSpPr>
          <p:spPr>
            <a:xfrm>
              <a:off x="304800" y="304800"/>
              <a:ext cx="15967771" cy="4602652"/>
            </a:xfrm>
            <a:custGeom>
              <a:avLst/>
              <a:gdLst/>
              <a:ahLst/>
              <a:cxnLst/>
              <a:rect l="l" t="t" r="r" b="b"/>
              <a:pathLst>
                <a:path w="15967771" h="4602652">
                  <a:moveTo>
                    <a:pt x="15967771" y="0"/>
                  </a:moveTo>
                  <a:lnTo>
                    <a:pt x="15967771" y="4602652"/>
                  </a:lnTo>
                  <a:lnTo>
                    <a:pt x="0" y="4602652"/>
                  </a:lnTo>
                  <a:lnTo>
                    <a:pt x="0" y="4297852"/>
                  </a:lnTo>
                  <a:lnTo>
                    <a:pt x="15662971" y="4297852"/>
                  </a:lnTo>
                  <a:lnTo>
                    <a:pt x="15662971" y="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15967771" cy="4602652"/>
            </a:xfrm>
            <a:custGeom>
              <a:avLst/>
              <a:gdLst/>
              <a:ahLst/>
              <a:cxnLst/>
              <a:rect l="l" t="t" r="r" b="b"/>
              <a:pathLst>
                <a:path w="15967771" h="4602652">
                  <a:moveTo>
                    <a:pt x="0" y="0"/>
                  </a:moveTo>
                  <a:lnTo>
                    <a:pt x="15967771" y="0"/>
                  </a:lnTo>
                  <a:lnTo>
                    <a:pt x="15967771" y="4602652"/>
                  </a:lnTo>
                  <a:lnTo>
                    <a:pt x="0" y="4602652"/>
                  </a:lnTo>
                  <a:close/>
                </a:path>
              </a:pathLst>
            </a:custGeom>
            <a:solidFill>
              <a:srgbClr val="79A8BE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0" y="17271287"/>
            <a:ext cx="8382000" cy="1778713"/>
            <a:chOff x="0" y="0"/>
            <a:chExt cx="8331561" cy="16256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331561" cy="1625600"/>
            </a:xfrm>
            <a:custGeom>
              <a:avLst/>
              <a:gdLst/>
              <a:ahLst/>
              <a:cxnLst/>
              <a:rect l="l" t="t" r="r" b="b"/>
              <a:pathLst>
                <a:path w="8331561" h="1625600">
                  <a:moveTo>
                    <a:pt x="0" y="0"/>
                  </a:moveTo>
                  <a:lnTo>
                    <a:pt x="8331561" y="0"/>
                  </a:lnTo>
                  <a:lnTo>
                    <a:pt x="8331561" y="162560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79A8BE"/>
            </a:solidFill>
          </p:spPr>
        </p:sp>
      </p:grp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6574953" y="339293"/>
            <a:ext cx="1498430" cy="2013662"/>
            <a:chOff x="0" y="0"/>
            <a:chExt cx="3663950" cy="4923790"/>
          </a:xfrm>
        </p:grpSpPr>
        <p:sp>
          <p:nvSpPr>
            <p:cNvPr id="8" name="Freeform 8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2"/>
              <a:stretch>
                <a:fillRect l="-13297" t="-11693" r="-24910" b="-34914"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398392" y="14401800"/>
            <a:ext cx="2331025" cy="2331025"/>
            <a:chOff x="0" y="0"/>
            <a:chExt cx="1656080" cy="1656080"/>
          </a:xfrm>
        </p:grpSpPr>
        <p:sp>
          <p:nvSpPr>
            <p:cNvPr id="11" name="Freeform 11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12" name="Freeform 12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</p:spPr>
        </p:sp>
        <p:sp>
          <p:nvSpPr>
            <p:cNvPr id="13" name="Freeform 13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grpSp>
        <p:nvGrpSpPr>
          <p:cNvPr id="14" name="Group 14"/>
          <p:cNvGrpSpPr/>
          <p:nvPr/>
        </p:nvGrpSpPr>
        <p:grpSpPr>
          <a:xfrm>
            <a:off x="354623" y="5936675"/>
            <a:ext cx="2331025" cy="2331025"/>
            <a:chOff x="0" y="0"/>
            <a:chExt cx="1656080" cy="1656080"/>
          </a:xfrm>
        </p:grpSpPr>
        <p:sp>
          <p:nvSpPr>
            <p:cNvPr id="15" name="Freeform 15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16" name="Freeform 16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</p:spPr>
        </p:sp>
        <p:sp>
          <p:nvSpPr>
            <p:cNvPr id="17" name="Freeform 17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sp>
        <p:nvSpPr>
          <p:cNvPr id="20" name="TextBox 20"/>
          <p:cNvSpPr txBox="1"/>
          <p:nvPr/>
        </p:nvSpPr>
        <p:spPr>
          <a:xfrm>
            <a:off x="398392" y="740075"/>
            <a:ext cx="5998643" cy="12567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96"/>
              </a:lnSpc>
            </a:pPr>
            <a:r>
              <a:rPr lang="en-US" sz="4533" spc="272" dirty="0" smtClean="0">
                <a:solidFill>
                  <a:srgbClr val="F5F5E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TRIBUNAL DE </a:t>
            </a:r>
            <a:r>
              <a:rPr lang="en-US" sz="4533" spc="272" dirty="0" smtClean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COMPENSACIÓN</a:t>
            </a:r>
            <a:endParaRPr lang="en-US" sz="4533" spc="272" dirty="0">
              <a:solidFill>
                <a:srgbClr val="F5F5EF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630399" y="2662585"/>
            <a:ext cx="7156877" cy="25391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01"/>
              </a:lnSpc>
            </a:pPr>
            <a:r>
              <a:rPr lang="es-ES" sz="2300" spc="-2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La compensación curricular es </a:t>
            </a:r>
            <a:r>
              <a:rPr lang="es-ES" sz="2300" spc="-20" dirty="0" smtClean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un modo de evaluación de carácter excepcional cuando no </a:t>
            </a:r>
            <a:r>
              <a:rPr lang="es-ES" sz="2300" spc="-2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se puede obtener el título </a:t>
            </a:r>
            <a:r>
              <a:rPr lang="es-ES" sz="2300" spc="-20" dirty="0" smtClean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en un Grado por no </a:t>
            </a:r>
            <a:r>
              <a:rPr lang="es-ES" sz="2300" spc="-2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superación de una asignatura.</a:t>
            </a:r>
          </a:p>
          <a:p>
            <a:pPr algn="ctr">
              <a:lnSpc>
                <a:spcPts val="3301"/>
              </a:lnSpc>
            </a:pPr>
            <a:r>
              <a:rPr lang="es-ES" sz="2300" spc="-20" dirty="0" smtClean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Si se solicita, el </a:t>
            </a:r>
            <a:r>
              <a:rPr lang="es-ES" sz="2300" spc="-2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Tribunal de </a:t>
            </a:r>
            <a:r>
              <a:rPr lang="es-ES" sz="2300" spc="-20" dirty="0" smtClean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Compensación </a:t>
            </a:r>
            <a:r>
              <a:rPr lang="es-ES" sz="2300" spc="-2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enjuicia la aptitud global de un/a estudiante para recibir el </a:t>
            </a:r>
            <a:r>
              <a:rPr lang="es-ES" sz="2300" spc="-20" dirty="0" smtClean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título y decide sobre su concesión</a:t>
            </a:r>
            <a:r>
              <a:rPr lang="es-ES" sz="2300" dirty="0" smtClean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.</a:t>
            </a:r>
            <a:endParaRPr lang="en-US" sz="2358" dirty="0">
              <a:solidFill>
                <a:srgbClr val="2308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2" name="Group 22"/>
          <p:cNvGrpSpPr/>
          <p:nvPr/>
        </p:nvGrpSpPr>
        <p:grpSpPr>
          <a:xfrm>
            <a:off x="354623" y="8837439"/>
            <a:ext cx="2331025" cy="2331025"/>
            <a:chOff x="0" y="0"/>
            <a:chExt cx="1656080" cy="1656080"/>
          </a:xfrm>
        </p:grpSpPr>
        <p:sp>
          <p:nvSpPr>
            <p:cNvPr id="23" name="Freeform 23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24" name="Freeform 24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</p:spPr>
        </p:sp>
        <p:sp>
          <p:nvSpPr>
            <p:cNvPr id="25" name="Freeform 25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sp>
        <p:nvSpPr>
          <p:cNvPr id="27" name="TextBox 27"/>
          <p:cNvSpPr txBox="1"/>
          <p:nvPr/>
        </p:nvSpPr>
        <p:spPr>
          <a:xfrm>
            <a:off x="2868562" y="5486400"/>
            <a:ext cx="5339137" cy="6001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551"/>
              </a:lnSpc>
            </a:pPr>
            <a:r>
              <a:rPr lang="en-US" sz="410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La </a:t>
            </a:r>
            <a:r>
              <a:rPr lang="en-US" sz="4100" dirty="0" err="1" smtClean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asignatura</a:t>
            </a:r>
            <a:endParaRPr lang="en-US" sz="4100" dirty="0">
              <a:solidFill>
                <a:srgbClr val="23087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2868562" y="6197088"/>
            <a:ext cx="5204821" cy="18594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indent="-285750" algn="just" fontAlgn="base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N</a:t>
            </a: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o </a:t>
            </a: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puede ser el </a:t>
            </a: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TFG, </a:t>
            </a: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ni el </a:t>
            </a:r>
            <a:r>
              <a:rPr lang="es-ES" sz="2100" dirty="0" err="1" smtClean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Practicum</a:t>
            </a: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endParaRPr lang="es-ES" sz="2100" dirty="0" smtClean="0">
              <a:solidFill>
                <a:srgbClr val="23087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indent="-285750" algn="just" fontAlgn="base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No puede ser una </a:t>
            </a: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asignatura  optativa</a:t>
            </a:r>
          </a:p>
          <a:p>
            <a:pPr indent="-285750" algn="just" fontAlgn="base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No puede superar 12 </a:t>
            </a: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créditos ECTS </a:t>
            </a:r>
          </a:p>
          <a:p>
            <a:pPr marL="273050" indent="-273050" algn="just" fontAlgn="base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No puede constituir en sí misma una   materia </a:t>
            </a: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del plan de estudios.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2868562" y="8382000"/>
            <a:ext cx="5457216" cy="5635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90"/>
              </a:lnSpc>
            </a:pPr>
            <a:r>
              <a:rPr lang="en-US" sz="3899" dirty="0" err="1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Requisitos</a:t>
            </a:r>
            <a:endParaRPr lang="en-US" sz="3899" dirty="0">
              <a:solidFill>
                <a:srgbClr val="23087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30"/>
          <p:cNvSpPr txBox="1"/>
          <p:nvPr/>
        </p:nvSpPr>
        <p:spPr>
          <a:xfrm>
            <a:off x="2859911" y="9076005"/>
            <a:ext cx="5191837" cy="18594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indent="-285750" algn="just" fontAlgn="base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 de la titulación </a:t>
            </a: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cursada en </a:t>
            </a: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UCM</a:t>
            </a:r>
          </a:p>
          <a:p>
            <a:pPr indent="-285750" algn="just" fontAlgn="base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s-ES" sz="2100" spc="-6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Ninguna compensación en </a:t>
            </a:r>
            <a:r>
              <a:rPr lang="es-ES" sz="2100" spc="-6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otra universidad</a:t>
            </a:r>
          </a:p>
          <a:p>
            <a:pPr indent="-285750" algn="just" fontAlgn="base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 </a:t>
            </a: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matriculada la asignatura </a:t>
            </a:r>
            <a:endParaRPr lang="es-ES" sz="2100" dirty="0" smtClean="0">
              <a:solidFill>
                <a:srgbClr val="2308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85750" algn="just" fontAlgn="base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uatro </a:t>
            </a: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convocatorias </a:t>
            </a: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 superarla</a:t>
            </a:r>
          </a:p>
          <a:p>
            <a:pPr indent="-285750" algn="just" fontAlgn="base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ota </a:t>
            </a: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 </a:t>
            </a: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mínima de 3 en </a:t>
            </a: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 de </a:t>
            </a: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ellas</a:t>
            </a:r>
            <a:endParaRPr lang="es-ES" sz="2100" dirty="0">
              <a:solidFill>
                <a:srgbClr val="2308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1"/>
          <p:cNvSpPr txBox="1"/>
          <p:nvPr/>
        </p:nvSpPr>
        <p:spPr>
          <a:xfrm>
            <a:off x="2868562" y="11201400"/>
            <a:ext cx="3892801" cy="5770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400"/>
              </a:lnSpc>
            </a:pPr>
            <a:r>
              <a:rPr lang="en-US" sz="4000" dirty="0" err="1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Solicitud</a:t>
            </a:r>
            <a:endParaRPr lang="en-US" sz="4000" dirty="0">
              <a:solidFill>
                <a:srgbClr val="23087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2"/>
          <p:cNvSpPr txBox="1"/>
          <p:nvPr/>
        </p:nvSpPr>
        <p:spPr>
          <a:xfrm>
            <a:off x="2868562" y="11893541"/>
            <a:ext cx="5228476" cy="18594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just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s-ES" sz="2100" spc="-80" dirty="0" smtClean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  <a:hlinkClick r:id="rId3"/>
              </a:rPr>
              <a:t>Instancia</a:t>
            </a:r>
            <a:r>
              <a:rPr lang="es-ES" sz="2100" spc="-8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 </a:t>
            </a:r>
            <a:r>
              <a:rPr lang="es-ES" sz="2100" spc="-8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Decano de la </a:t>
            </a:r>
            <a:r>
              <a:rPr lang="es-ES" sz="2100" spc="-8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Facultad de Educación - CFP, </a:t>
            </a:r>
            <a:r>
              <a:rPr lang="es-ES" sz="2100" spc="-8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los 15 días </a:t>
            </a:r>
            <a:r>
              <a:rPr lang="es-ES" sz="2100" spc="-8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posteriores </a:t>
            </a:r>
            <a:r>
              <a:rPr lang="es-ES" sz="2100" spc="-8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100" spc="-4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cierre </a:t>
            </a:r>
            <a:r>
              <a:rPr lang="es-ES" sz="2100" spc="-4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actas de cada convocatoria. </a:t>
            </a:r>
            <a:endParaRPr lang="es-ES" sz="2100" spc="-40" dirty="0" smtClean="0">
              <a:solidFill>
                <a:srgbClr val="2308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es rechazada por falta de requisitos</a:t>
            </a: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se puede </a:t>
            </a: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presentar </a:t>
            </a: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se cumplan </a:t>
            </a: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2859911" y="13868400"/>
            <a:ext cx="4386318" cy="7309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21"/>
              </a:lnSpc>
            </a:pPr>
            <a:r>
              <a:rPr lang="en-US" sz="4086" dirty="0" err="1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Funcionamiento</a:t>
            </a:r>
            <a:endParaRPr lang="en-US" sz="4086" dirty="0">
              <a:solidFill>
                <a:srgbClr val="23087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2850973" y="14705260"/>
            <a:ext cx="5200488" cy="22313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just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E</a:t>
            </a: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l </a:t>
            </a: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  <a:hlinkClick r:id="rId4"/>
              </a:rPr>
              <a:t>Tribunal de Compensación </a:t>
            </a: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se </a:t>
            </a: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reúne </a:t>
            </a: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 los 20 </a:t>
            </a: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días </a:t>
            </a: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tras el plazo </a:t>
            </a: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de solicitud. </a:t>
            </a:r>
            <a:endParaRPr lang="en-US" sz="2100" dirty="0">
              <a:solidFill>
                <a:srgbClr val="23087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No </a:t>
            </a: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hace </a:t>
            </a: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exámenes, </a:t>
            </a:r>
            <a:r>
              <a:rPr lang="es-ES" sz="2100" spc="-5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v</a:t>
            </a:r>
            <a:r>
              <a:rPr lang="es-ES" sz="2100" spc="-50" dirty="0" smtClean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alora la trayectoria global y los conocimientos </a:t>
            </a:r>
            <a:r>
              <a:rPr lang="es-ES" sz="2100" spc="-5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y competencias. </a:t>
            </a:r>
            <a:endParaRPr lang="es-ES" sz="2100" spc="-50" dirty="0" smtClean="0">
              <a:solidFill>
                <a:srgbClr val="23087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s-ES" sz="2100" dirty="0" smtClean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No participa profesorado </a:t>
            </a:r>
            <a:r>
              <a:rPr lang="es-ES" sz="2100" dirty="0">
                <a:solidFill>
                  <a:srgbClr val="23087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que haya calificado la asignatura no superada.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98391" y="17521556"/>
            <a:ext cx="7809308" cy="13336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41"/>
              </a:lnSpc>
            </a:pPr>
            <a:r>
              <a:rPr lang="en-US" sz="1886" dirty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FACULTAD DE </a:t>
            </a:r>
            <a:r>
              <a:rPr lang="en-US" sz="1886" dirty="0" smtClean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EDUCACIÓN -CFP</a:t>
            </a:r>
            <a:endParaRPr lang="en-US" sz="1886" dirty="0">
              <a:solidFill>
                <a:srgbClr val="F5F5EF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lnSpc>
                <a:spcPts val="2641"/>
              </a:lnSpc>
            </a:pPr>
            <a:r>
              <a:rPr lang="en-US" sz="1886" dirty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UNIVERSIDAD COMPLUTENSE DE MADRID</a:t>
            </a:r>
          </a:p>
          <a:p>
            <a:pPr>
              <a:lnSpc>
                <a:spcPts val="2641"/>
              </a:lnSpc>
            </a:pPr>
            <a:endParaRPr lang="es-ES" sz="20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lnSpc>
                <a:spcPts val="2641"/>
              </a:lnSpc>
            </a:pPr>
            <a:r>
              <a:rPr lang="es-ES" sz="16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Material d</a:t>
            </a:r>
            <a:r>
              <a:rPr lang="es-ES" sz="1600" b="1" i="0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esarrollado en Proyecto Innova UCM 237-2020-2021</a:t>
            </a:r>
            <a:endParaRPr lang="en-US" sz="14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36" name="Group 36"/>
          <p:cNvGrpSpPr/>
          <p:nvPr/>
        </p:nvGrpSpPr>
        <p:grpSpPr>
          <a:xfrm>
            <a:off x="398392" y="11656839"/>
            <a:ext cx="2331025" cy="2331025"/>
            <a:chOff x="0" y="0"/>
            <a:chExt cx="1656080" cy="1656080"/>
          </a:xfrm>
        </p:grpSpPr>
        <p:sp>
          <p:nvSpPr>
            <p:cNvPr id="37" name="Freeform 37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38" name="Freeform 38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</p:spPr>
        </p:sp>
        <p:sp>
          <p:nvSpPr>
            <p:cNvPr id="39" name="Freeform 39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pic>
        <p:nvPicPr>
          <p:cNvPr id="42" name="Imagen 41" descr="La Hora Sexta Blognovela: Aviso: stress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500"/>
                    </a14:imgEffect>
                    <a14:imgEffect>
                      <a14:saturation sat="170000"/>
                    </a14:imgEffect>
                    <a14:imgEffect>
                      <a14:brightnessContrast bright="21000" contrast="6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16" y="9225711"/>
            <a:ext cx="1503714" cy="1469988"/>
          </a:xfrm>
          <a:prstGeom prst="rect">
            <a:avLst/>
          </a:prstGeom>
          <a:noFill/>
        </p:spPr>
      </p:pic>
      <p:pic>
        <p:nvPicPr>
          <p:cNvPr id="43" name="Imagen 42" descr="SVG &gt; prohibited symbol sign allowed - Free SVG Image ...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9000"/>
                    </a14:imgEffect>
                    <a14:imgEffect>
                      <a14:brightnessContrast bright="100000" contrast="-4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64" y="6299064"/>
            <a:ext cx="1511436" cy="1511436"/>
          </a:xfrm>
          <a:prstGeom prst="rect">
            <a:avLst/>
          </a:prstGeom>
        </p:spPr>
      </p:pic>
      <p:pic>
        <p:nvPicPr>
          <p:cNvPr id="41" name="Picture 28" descr="solicitud de cotización iconos de computadora venta cotización contrato negocio, negocio, texto, Servicio, gente png thumbnail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15000" contrast="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056066"/>
            <a:ext cx="1502369" cy="1502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Imagen 45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93000"/>
                    </a14:imgEffect>
                    <a14:imgEffect>
                      <a14:brightnessContrast bright="5000" contrast="-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84" y="14803040"/>
            <a:ext cx="1447800" cy="144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6730</TotalTime>
  <Words>225</Words>
  <Application>Microsoft Office PowerPoint</Application>
  <PresentationFormat>Personalizado</PresentationFormat>
  <Paragraphs>25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Verdana</vt:lpstr>
      <vt:lpstr>Calibri</vt:lpstr>
      <vt:lpstr>Office Theme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Plantilla Informativa</dc:title>
  <dc:creator>Usuario</dc:creator>
  <cp:lastModifiedBy>Julio Romero</cp:lastModifiedBy>
  <cp:revision>38</cp:revision>
  <cp:lastPrinted>2021-05-15T12:33:12Z</cp:lastPrinted>
  <dcterms:created xsi:type="dcterms:W3CDTF">2006-08-16T00:00:00Z</dcterms:created>
  <dcterms:modified xsi:type="dcterms:W3CDTF">2021-06-08T15:08:19Z</dcterms:modified>
  <dc:identifier>DAEbK631rsA</dc:identifier>
</cp:coreProperties>
</file>