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4"/>
  </p:sldMasterIdLst>
  <p:sldIdLst>
    <p:sldId id="259" r:id="rId5"/>
  </p:sldIdLst>
  <p:sldSz cx="8382000" cy="19050000"/>
  <p:notesSz cx="6858000" cy="9144000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Verdana" panose="020B0604030504040204" pitchFamily="34" charset="0"/>
      <p:regular r:id="rId10"/>
      <p:bold r:id="rId11"/>
      <p:italic r:id="rId12"/>
      <p:boldItalic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A8BE"/>
    <a:srgbClr val="00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04" autoAdjust="0"/>
    <p:restoredTop sz="94522" autoAdjust="0"/>
  </p:normalViewPr>
  <p:slideViewPr>
    <p:cSldViewPr>
      <p:cViewPr varScale="1">
        <p:scale>
          <a:sx n="39" d="100"/>
          <a:sy n="39" d="100"/>
        </p:scale>
        <p:origin x="3546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3" Type="http://schemas.openxmlformats.org/officeDocument/2006/relationships/customXml" Target="../customXml/item3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4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.png"/><Relationship Id="rId7" Type="http://schemas.openxmlformats.org/officeDocument/2006/relationships/image" Target="../media/image3.png"/><Relationship Id="rId12" Type="http://schemas.microsoft.com/office/2007/relationships/hdphoto" Target="../media/hdphoto4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ducacion.ucm.es/primaria-bilingue-certificados-oficiales-de-ingles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educacion.ucm.es/bilingue-primaria-criterios-de-seleccion-y-procedimiento" TargetMode="External"/><Relationship Id="rId10" Type="http://schemas.microsoft.com/office/2007/relationships/hdphoto" Target="../media/hdphoto3.wdp"/><Relationship Id="rId4" Type="http://schemas.microsoft.com/office/2007/relationships/hdphoto" Target="../media/hdphoto1.wdp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8850" y="206162"/>
            <a:ext cx="8303150" cy="2504048"/>
            <a:chOff x="0" y="0"/>
            <a:chExt cx="16272572" cy="4907452"/>
          </a:xfrm>
        </p:grpSpPr>
        <p:sp>
          <p:nvSpPr>
            <p:cNvPr id="3" name="Freeform 3"/>
            <p:cNvSpPr/>
            <p:nvPr/>
          </p:nvSpPr>
          <p:spPr>
            <a:xfrm>
              <a:off x="304800" y="304800"/>
              <a:ext cx="15967771" cy="4602652"/>
            </a:xfrm>
            <a:custGeom>
              <a:avLst/>
              <a:gdLst/>
              <a:ahLst/>
              <a:cxnLst/>
              <a:rect l="l" t="t" r="r" b="b"/>
              <a:pathLst>
                <a:path w="15967771" h="4602652">
                  <a:moveTo>
                    <a:pt x="15967771" y="0"/>
                  </a:moveTo>
                  <a:lnTo>
                    <a:pt x="15967771" y="4602652"/>
                  </a:lnTo>
                  <a:lnTo>
                    <a:pt x="0" y="4602652"/>
                  </a:lnTo>
                  <a:lnTo>
                    <a:pt x="0" y="4297852"/>
                  </a:lnTo>
                  <a:lnTo>
                    <a:pt x="15662971" y="4297852"/>
                  </a:lnTo>
                  <a:lnTo>
                    <a:pt x="15662971" y="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15967771" cy="4602652"/>
            </a:xfrm>
            <a:custGeom>
              <a:avLst/>
              <a:gdLst/>
              <a:ahLst/>
              <a:cxnLst/>
              <a:rect l="l" t="t" r="r" b="b"/>
              <a:pathLst>
                <a:path w="15967771" h="4602652">
                  <a:moveTo>
                    <a:pt x="0" y="0"/>
                  </a:moveTo>
                  <a:lnTo>
                    <a:pt x="15967771" y="0"/>
                  </a:lnTo>
                  <a:lnTo>
                    <a:pt x="15967771" y="4602652"/>
                  </a:lnTo>
                  <a:lnTo>
                    <a:pt x="0" y="4602652"/>
                  </a:lnTo>
                  <a:close/>
                </a:path>
              </a:pathLst>
            </a:custGeom>
            <a:solidFill>
              <a:srgbClr val="79A8BE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0" y="17271287"/>
            <a:ext cx="8382000" cy="1778713"/>
            <a:chOff x="0" y="0"/>
            <a:chExt cx="8331561" cy="16256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331561" cy="1625600"/>
            </a:xfrm>
            <a:custGeom>
              <a:avLst/>
              <a:gdLst/>
              <a:ahLst/>
              <a:cxnLst/>
              <a:rect l="l" t="t" r="r" b="b"/>
              <a:pathLst>
                <a:path w="8331561" h="1625600">
                  <a:moveTo>
                    <a:pt x="0" y="0"/>
                  </a:moveTo>
                  <a:lnTo>
                    <a:pt x="8331561" y="0"/>
                  </a:lnTo>
                  <a:lnTo>
                    <a:pt x="8331561" y="162560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79A8BE"/>
            </a:solidFill>
          </p:spPr>
        </p:sp>
      </p:grp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6574953" y="339293"/>
            <a:ext cx="1498430" cy="2013662"/>
            <a:chOff x="0" y="0"/>
            <a:chExt cx="3663950" cy="4923790"/>
          </a:xfrm>
        </p:grpSpPr>
        <p:sp>
          <p:nvSpPr>
            <p:cNvPr id="8" name="Freeform 8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2"/>
              <a:stretch>
                <a:fillRect l="-13297" t="-11693" r="-24910" b="-34914"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325126" y="14554200"/>
            <a:ext cx="2331025" cy="2331025"/>
            <a:chOff x="0" y="0"/>
            <a:chExt cx="1656080" cy="1656080"/>
          </a:xfrm>
        </p:grpSpPr>
        <p:sp>
          <p:nvSpPr>
            <p:cNvPr id="11" name="Freeform 11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12" name="Freeform 12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</p:spPr>
        </p:sp>
        <p:sp>
          <p:nvSpPr>
            <p:cNvPr id="13" name="Freeform 13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grpSp>
        <p:nvGrpSpPr>
          <p:cNvPr id="14" name="Group 14"/>
          <p:cNvGrpSpPr/>
          <p:nvPr/>
        </p:nvGrpSpPr>
        <p:grpSpPr>
          <a:xfrm>
            <a:off x="316188" y="11506200"/>
            <a:ext cx="2331025" cy="2331025"/>
            <a:chOff x="0" y="0"/>
            <a:chExt cx="1656080" cy="1656080"/>
          </a:xfrm>
        </p:grpSpPr>
        <p:sp>
          <p:nvSpPr>
            <p:cNvPr id="15" name="Freeform 15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16" name="Freeform 16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</p:spPr>
        </p:sp>
        <p:sp>
          <p:nvSpPr>
            <p:cNvPr id="17" name="Freeform 17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pic>
        <p:nvPicPr>
          <p:cNvPr id="18" name="Picture 18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4000" contrast="9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1964" y="11823868"/>
            <a:ext cx="1779474" cy="1543289"/>
          </a:xfrm>
          <a:prstGeom prst="rect">
            <a:avLst/>
          </a:prstGeom>
        </p:spPr>
      </p:pic>
      <p:sp>
        <p:nvSpPr>
          <p:cNvPr id="20" name="TextBox 20"/>
          <p:cNvSpPr txBox="1"/>
          <p:nvPr/>
        </p:nvSpPr>
        <p:spPr>
          <a:xfrm>
            <a:off x="398392" y="740075"/>
            <a:ext cx="5998643" cy="6283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96"/>
              </a:lnSpc>
            </a:pPr>
            <a:r>
              <a:rPr lang="en-US" sz="4533" spc="272" dirty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GRUPO BILINGÜE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630399" y="2662585"/>
            <a:ext cx="7156877" cy="16777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01"/>
              </a:lnSpc>
            </a:pPr>
            <a:r>
              <a:rPr lang="es-ES_tradnl" sz="2358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 grupo del Grado de Maestro en Educación Primaria en el que algunas asignaturas se cursan en inglés, con Aprendizaje Integrado de Lengua y Contenido, y las Prácticas son en centros bilingües.</a:t>
            </a:r>
          </a:p>
        </p:txBody>
      </p:sp>
      <p:grpSp>
        <p:nvGrpSpPr>
          <p:cNvPr id="22" name="Group 22"/>
          <p:cNvGrpSpPr/>
          <p:nvPr/>
        </p:nvGrpSpPr>
        <p:grpSpPr>
          <a:xfrm>
            <a:off x="316189" y="5288975"/>
            <a:ext cx="2331025" cy="2331025"/>
            <a:chOff x="0" y="0"/>
            <a:chExt cx="1656080" cy="1656080"/>
          </a:xfrm>
        </p:grpSpPr>
        <p:sp>
          <p:nvSpPr>
            <p:cNvPr id="23" name="Freeform 23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24" name="Freeform 24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</p:spPr>
        </p:sp>
        <p:sp>
          <p:nvSpPr>
            <p:cNvPr id="25" name="Freeform 25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sp>
        <p:nvSpPr>
          <p:cNvPr id="27" name="TextBox 27"/>
          <p:cNvSpPr txBox="1"/>
          <p:nvPr/>
        </p:nvSpPr>
        <p:spPr>
          <a:xfrm>
            <a:off x="2845636" y="4882869"/>
            <a:ext cx="5184496" cy="6001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551"/>
              </a:lnSpc>
            </a:pPr>
            <a:r>
              <a:rPr lang="es-ES_tradnl" sz="4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Plazas y requisitos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2850365" y="5613836"/>
            <a:ext cx="5204821" cy="24750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 algn="just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s-ES_tradnl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 único grupo con 20-40 plazas. </a:t>
            </a:r>
          </a:p>
          <a:p>
            <a:pPr marL="342900" indent="-342900" algn="just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s-ES_tradnl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Requisitos: nivel acreditado de inglés B2 o superior y solicitud de admisión según el procedimiento específico establecido.</a:t>
            </a:r>
          </a:p>
          <a:p>
            <a:pPr marL="342900" indent="-342900" algn="just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s-ES_tradnl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Procedimiento específico de admisión</a:t>
            </a:r>
            <a:r>
              <a:rPr lang="es-ES_tradnl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ts val="2400"/>
              </a:lnSpc>
            </a:pPr>
            <a:endParaRPr lang="es-ES_tradnl" sz="2100" dirty="0">
              <a:solidFill>
                <a:srgbClr val="2308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2400"/>
              </a:lnSpc>
            </a:pPr>
            <a:endParaRPr lang="es-ES_tradnl" sz="2100" dirty="0">
              <a:solidFill>
                <a:srgbClr val="2308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2758151" y="7924800"/>
            <a:ext cx="5271980" cy="5514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290"/>
              </a:lnSpc>
            </a:pPr>
            <a:r>
              <a:rPr lang="es-ES_tradnl" sz="3899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Acreditación de idioma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2845636" y="8579395"/>
            <a:ext cx="5184495" cy="20005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just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necesario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acreditar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el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nivel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inglés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mediante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certificado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oficial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homologado</a:t>
            </a: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342900" indent="-342900" algn="just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s-ES" sz="2100" spc="-4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Certificados oficiales de inglés</a:t>
            </a:r>
            <a:r>
              <a:rPr lang="es-ES" sz="2100" spc="-4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su correspondencia con el MCER (Marco Común Europeo de Referencia para las Lenguas). </a:t>
            </a:r>
            <a:endParaRPr lang="en-US" sz="2100" spc="-40" dirty="0">
              <a:solidFill>
                <a:srgbClr val="2308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1"/>
          <p:cNvSpPr txBox="1"/>
          <p:nvPr/>
        </p:nvSpPr>
        <p:spPr>
          <a:xfrm>
            <a:off x="2821300" y="11125200"/>
            <a:ext cx="5111515" cy="5642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400"/>
              </a:lnSpc>
            </a:pPr>
            <a:r>
              <a:rPr lang="es-ES_tradnl" sz="40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Cuándo se solicita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2821300" y="11797709"/>
            <a:ext cx="5208831" cy="18473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940"/>
              </a:lnSpc>
            </a:pPr>
            <a:r>
              <a:rPr lang="en-U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Únicamente se puede solicitar la admisión al grupo bilingüe al matricularse del primer curso. Una vez se ha iniciado la titulación en otro grupo diferente, no es posible el cambio a la modalidad bilingüe.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2850788" y="14020800"/>
            <a:ext cx="5184495" cy="7309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721"/>
              </a:lnSpc>
            </a:pPr>
            <a:r>
              <a:rPr lang="es-ES_tradnl" sz="4086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Solicitud admitida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2822183" y="14882572"/>
            <a:ext cx="5207948" cy="17953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just">
              <a:lnSpc>
                <a:spcPts val="2800"/>
              </a:lnSpc>
              <a:buFont typeface="Arial" panose="020B0604020202020204" pitchFamily="34" charset="0"/>
              <a:buChar char="•"/>
            </a:pPr>
            <a:r>
              <a:rPr lang="es-ES_tradnl" sz="2172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consulta el resultado en el listado de admisiones, que se publica a finales de julio, y a primeros </a:t>
            </a:r>
            <a:r>
              <a:rPr lang="es-ES_tradnl" sz="2172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septiembre.</a:t>
            </a:r>
            <a:endParaRPr lang="es-ES_tradnl" sz="2172" dirty="0">
              <a:solidFill>
                <a:srgbClr val="2308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ts val="2800"/>
              </a:lnSpc>
              <a:buFont typeface="Arial" panose="020B0604020202020204" pitchFamily="34" charset="0"/>
              <a:buChar char="•"/>
            </a:pPr>
            <a:r>
              <a:rPr lang="es-ES_tradnl" sz="2172" spc="-8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comprobará más tarde en </a:t>
            </a:r>
            <a:r>
              <a:rPr lang="es-ES_tradnl" sz="2172" spc="-8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UCMnet</a:t>
            </a:r>
            <a:r>
              <a:rPr lang="es-ES_tradnl" sz="2172" spc="-8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s-ES_tradnl" sz="2172" spc="-6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matrícula figura ya el grupo bilingüe.</a:t>
            </a:r>
          </a:p>
        </p:txBody>
      </p:sp>
      <p:grpSp>
        <p:nvGrpSpPr>
          <p:cNvPr id="49" name="Group 36"/>
          <p:cNvGrpSpPr/>
          <p:nvPr/>
        </p:nvGrpSpPr>
        <p:grpSpPr>
          <a:xfrm>
            <a:off x="334065" y="8305800"/>
            <a:ext cx="2331025" cy="2331025"/>
            <a:chOff x="0" y="0"/>
            <a:chExt cx="1656080" cy="1656080"/>
          </a:xfrm>
        </p:grpSpPr>
        <p:sp>
          <p:nvSpPr>
            <p:cNvPr id="50" name="Freeform 37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51" name="Freeform 38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</p:spPr>
        </p:sp>
        <p:sp>
          <p:nvSpPr>
            <p:cNvPr id="52" name="Freeform 39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sp>
        <p:nvSpPr>
          <p:cNvPr id="54" name="TextBox 35"/>
          <p:cNvSpPr txBox="1"/>
          <p:nvPr/>
        </p:nvSpPr>
        <p:spPr>
          <a:xfrm>
            <a:off x="398391" y="17521556"/>
            <a:ext cx="7809308" cy="13336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41"/>
              </a:lnSpc>
            </a:pPr>
            <a:r>
              <a:rPr lang="en-US" sz="1886" dirty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FACULTAD DE EDUCACIÓN - CFP</a:t>
            </a:r>
          </a:p>
          <a:p>
            <a:pPr>
              <a:lnSpc>
                <a:spcPts val="2641"/>
              </a:lnSpc>
            </a:pPr>
            <a:r>
              <a:rPr lang="en-US" sz="1886" dirty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UNIVERSIDAD COMPLUTENSE DE MADRID</a:t>
            </a:r>
          </a:p>
          <a:p>
            <a:pPr>
              <a:lnSpc>
                <a:spcPts val="2641"/>
              </a:lnSpc>
            </a:pPr>
            <a:endParaRPr lang="es-ES" sz="20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lnSpc>
                <a:spcPts val="2641"/>
              </a:lnSpc>
            </a:pPr>
            <a:r>
              <a:rPr lang="es-ES" sz="16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Material d</a:t>
            </a:r>
            <a:r>
              <a:rPr lang="es-ES" sz="1600" b="1" i="0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esarrollado en Proyecto Innova UCM 237-2020-2021</a:t>
            </a:r>
            <a:endParaRPr lang="en-US" sz="14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1" name="Google Shape;65;p13"/>
          <p:cNvPicPr preferRelativeResize="0"/>
          <p:nvPr/>
        </p:nvPicPr>
        <p:blipFill>
          <a:blip r:embed="rId7">
            <a:alphaModFix/>
            <a:biLevel thresh="2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9000" contrast="12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8587" y="5607167"/>
            <a:ext cx="1627205" cy="163207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64;p13"/>
          <p:cNvPicPr preferRelativeResize="0"/>
          <p:nvPr/>
        </p:nvPicPr>
        <p:blipFill>
          <a:blip r:embed="rId9">
            <a:alphaModFix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100000" contrast="1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3602" y="15097303"/>
            <a:ext cx="1208072" cy="1134968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Picture 26" descr="rollo de papel, diploma certificado académico, papel enrollado, diverso, texto, certificado de graduación png thumbnail"/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80000"/>
                    </a14:imgEffect>
                    <a14:imgEffect>
                      <a14:brightnessContrast contrast="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26" y="8732892"/>
            <a:ext cx="1385874" cy="1457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91427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9CB8A3FF15ED3D4EBA97A504CEFC9852" ma:contentTypeVersion="10" ma:contentTypeDescription="Crear nuevo documento." ma:contentTypeScope="" ma:versionID="b79060d00a425da7e8077940d767d8a0">
  <xsd:schema xmlns:xsd="http://www.w3.org/2001/XMLSchema" xmlns:xs="http://www.w3.org/2001/XMLSchema" xmlns:p="http://schemas.microsoft.com/office/2006/metadata/properties" xmlns:ns3="79f22903-fcc8-4a1b-8e41-fcc0cdf4385c" targetNamespace="http://schemas.microsoft.com/office/2006/metadata/properties" ma:root="true" ma:fieldsID="bade472c8c12d8366a9a46a103dcd2fe" ns3:_="">
    <xsd:import namespace="79f22903-fcc8-4a1b-8e41-fcc0cdf4385c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f22903-fcc8-4a1b-8e41-fcc0cdf4385c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2775C1A-6947-4F38-8D9D-4AF7F33FE52A}">
  <ds:schemaRefs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79f22903-fcc8-4a1b-8e41-fcc0cdf4385c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483E2F2-709E-460A-ABB5-71E7CBCE1A2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EC38DF0-805F-459D-9E1E-3EA5B4D5BA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f22903-fcc8-4a1b-8e41-fcc0cdf438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207</Words>
  <Application>Microsoft Office PowerPoint</Application>
  <PresentationFormat>Personalizado</PresentationFormat>
  <Paragraphs>18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Verdana</vt:lpstr>
      <vt:lpstr>Calibri</vt:lpstr>
      <vt:lpstr>Office Theme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2021-04-28T09:26:54Z</dcterms:created>
  <dcterms:modified xsi:type="dcterms:W3CDTF">2025-04-24T16:16:05Z</dcterms:modified>
  <dc:identifier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0x0101009CB8A3FF15ED3D4EBA97A504CEFC9852</vt:lpwstr>
  </property>
</Properties>
</file>