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8382000" cy="19050000"/>
  <p:notesSz cx="6858000" cy="9144000"/>
  <p:embeddedFontLst>
    <p:embeddedFont>
      <p:font typeface="Verdana" panose="020B0604030504040204" pitchFamily="34" charset="0"/>
      <p:regular r:id="rId3"/>
      <p:bold r:id="rId4"/>
      <p:italic r:id="rId5"/>
      <p:boldItalic r:id="rId6"/>
    </p:embeddedFont>
    <p:embeddedFont>
      <p:font typeface="Nunito" panose="020B0604020202020204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172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THER RODRIGUEZ QUINTANA" initials="ERQ" lastIdx="8" clrIdx="0"/>
  <p:cmAuthor id="2" name="user" initials="u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8BE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33" d="100"/>
          <a:sy n="33" d="100"/>
        </p:scale>
        <p:origin x="-2442" y="-210"/>
      </p:cViewPr>
      <p:guideLst>
        <p:guide orient="horz" pos="2160"/>
        <p:guide pos="2880"/>
        <p:guide pos="17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theme" Target="theme/theme1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cm.es/master" TargetMode="External"/><Relationship Id="rId13" Type="http://schemas.openxmlformats.org/officeDocument/2006/relationships/image" Target="../media/image7.svg"/><Relationship Id="rId18" Type="http://schemas.openxmlformats.org/officeDocument/2006/relationships/hyperlink" Target="https://www.ucm.es/mayores-de-40-anos-1" TargetMode="External"/><Relationship Id="rId3" Type="http://schemas.openxmlformats.org/officeDocument/2006/relationships/image" Target="../media/image2.png"/><Relationship Id="rId21" Type="http://schemas.openxmlformats.org/officeDocument/2006/relationships/hyperlink" Target="https://educacion.ucm.es/estudiar" TargetMode="External"/><Relationship Id="rId7" Type="http://schemas.openxmlformats.org/officeDocument/2006/relationships/hyperlink" Target="https://www.ucm.es/admision-a-grado" TargetMode="External"/><Relationship Id="rId12" Type="http://schemas.openxmlformats.org/officeDocument/2006/relationships/image" Target="../media/image4.png"/><Relationship Id="rId17" Type="http://schemas.openxmlformats.org/officeDocument/2006/relationships/hyperlink" Target="https://www.ucm.es/mayores-de-25-anos" TargetMode="External"/><Relationship Id="rId2" Type="http://schemas.openxmlformats.org/officeDocument/2006/relationships/image" Target="../media/image1.png"/><Relationship Id="rId16" Type="http://schemas.openxmlformats.org/officeDocument/2006/relationships/hyperlink" Target="https://www.ucm.es/pruebas-de-acceso" TargetMode="External"/><Relationship Id="rId20" Type="http://schemas.openxmlformats.org/officeDocument/2006/relationships/hyperlink" Target="https://www.ucm.es/acceso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hyperlink" Target="https://www.ucm.es/informacion" TargetMode="External"/><Relationship Id="rId5" Type="http://schemas.openxmlformats.org/officeDocument/2006/relationships/image" Target="../media/image3.png"/><Relationship Id="rId15" Type="http://schemas.openxmlformats.org/officeDocument/2006/relationships/hyperlink" Target="mailto:admision@ucm.es" TargetMode="External"/><Relationship Id="rId23" Type="http://schemas.openxmlformats.org/officeDocument/2006/relationships/image" Target="../media/image9.svg"/><Relationship Id="rId10" Type="http://schemas.openxmlformats.org/officeDocument/2006/relationships/hyperlink" Target="https://www.ucm.es/data/cont/docs/1854-2020-06-08-Procedimientos.y.plazos.admisi%C3%B3n.grados.2020-21.pdf" TargetMode="External"/><Relationship Id="rId19" Type="http://schemas.openxmlformats.org/officeDocument/2006/relationships/hyperlink" Target="https://www.ucm.es/mayores-de-45-anos-1" TargetMode="External"/><Relationship Id="rId4" Type="http://schemas.openxmlformats.org/officeDocument/2006/relationships/image" Target="../media/image3.svg"/><Relationship Id="rId9" Type="http://schemas.openxmlformats.org/officeDocument/2006/relationships/hyperlink" Target="https://edoctorado.ucm.es/" TargetMode="External"/><Relationship Id="rId14" Type="http://schemas.openxmlformats.org/officeDocument/2006/relationships/hyperlink" Target="https://www.ucm.es/matricula-estudios-oficiales" TargetMode="External"/><Relationship Id="rId2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850" y="206162"/>
            <a:ext cx="8303150" cy="2504048"/>
            <a:chOff x="0" y="0"/>
            <a:chExt cx="16272572" cy="4907452"/>
          </a:xfrm>
        </p:grpSpPr>
        <p:sp>
          <p:nvSpPr>
            <p:cNvPr id="3" name="Freeform 3"/>
            <p:cNvSpPr/>
            <p:nvPr/>
          </p:nvSpPr>
          <p:spPr>
            <a:xfrm>
              <a:off x="304800" y="30480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15967771" y="0"/>
                  </a:moveTo>
                  <a:lnTo>
                    <a:pt x="15967771" y="4602652"/>
                  </a:lnTo>
                  <a:lnTo>
                    <a:pt x="0" y="4602652"/>
                  </a:lnTo>
                  <a:lnTo>
                    <a:pt x="0" y="4297852"/>
                  </a:lnTo>
                  <a:lnTo>
                    <a:pt x="15662971" y="4297852"/>
                  </a:lnTo>
                  <a:lnTo>
                    <a:pt x="15662971" y="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>
                  <a:moveTo>
                    <a:pt x="0" y="0"/>
                  </a:moveTo>
                  <a:lnTo>
                    <a:pt x="15967771" y="0"/>
                  </a:lnTo>
                  <a:lnTo>
                    <a:pt x="15967771" y="4602652"/>
                  </a:lnTo>
                  <a:lnTo>
                    <a:pt x="0" y="4602652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0" y="17500600"/>
            <a:ext cx="8331561" cy="1625600"/>
            <a:chOff x="0" y="-76200"/>
            <a:chExt cx="8331561" cy="1625600"/>
          </a:xfrm>
        </p:grpSpPr>
        <p:sp>
          <p:nvSpPr>
            <p:cNvPr id="6" name="Freeform 6"/>
            <p:cNvSpPr/>
            <p:nvPr/>
          </p:nvSpPr>
          <p:spPr>
            <a:xfrm>
              <a:off x="0" y="-76200"/>
              <a:ext cx="8331561" cy="1625600"/>
            </a:xfrm>
            <a:custGeom>
              <a:avLst/>
              <a:gdLst/>
              <a:ahLst/>
              <a:cxnLst/>
              <a:rect l="l" t="t" r="r" b="b"/>
              <a:pathLst>
                <a:path w="8331561" h="1625600">
                  <a:moveTo>
                    <a:pt x="0" y="0"/>
                  </a:moveTo>
                  <a:lnTo>
                    <a:pt x="8331561" y="0"/>
                  </a:lnTo>
                  <a:lnTo>
                    <a:pt x="8331561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6574953" y="339293"/>
            <a:ext cx="1498430" cy="2013662"/>
            <a:chOff x="0" y="0"/>
            <a:chExt cx="3663950" cy="4923790"/>
          </a:xfrm>
        </p:grpSpPr>
        <p:sp>
          <p:nvSpPr>
            <p:cNvPr id="8" name="Freeform 8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2"/>
              <a:stretch>
                <a:fillRect l="-13297" t="-11693" r="-24910" b="-34914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407330" y="14249400"/>
            <a:ext cx="2304210" cy="2649124"/>
            <a:chOff x="6350" y="-238694"/>
            <a:chExt cx="1637030" cy="1882074"/>
          </a:xfrm>
        </p:grpSpPr>
        <p:sp>
          <p:nvSpPr>
            <p:cNvPr id="11" name="Freeform 1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6350" y="-238694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354623" y="6248400"/>
            <a:ext cx="2331025" cy="2331025"/>
            <a:chOff x="0" y="0"/>
            <a:chExt cx="1656080" cy="1656080"/>
          </a:xfrm>
        </p:grpSpPr>
        <p:sp>
          <p:nvSpPr>
            <p:cNvPr id="15" name="Freeform 15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17" name="Freeform 17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30399" y="6655136"/>
            <a:ext cx="1779474" cy="1543289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711853" y="14585112"/>
            <a:ext cx="1487132" cy="1493088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0" y="457200"/>
            <a:ext cx="6761363" cy="18851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96"/>
              </a:lnSpc>
            </a:pPr>
            <a:r>
              <a:rPr lang="es-ES" sz="4533" spc="272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ACCESO A GRADO, MÁSTER Y DOCTORADO</a:t>
            </a:r>
            <a:endParaRPr lang="en-US" sz="4533" spc="272" dirty="0">
              <a:solidFill>
                <a:srgbClr val="F5F5EF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354623" y="2662585"/>
            <a:ext cx="7432653" cy="36009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puede consultar información sobre el acceso a los estudios que oferta la UCM: 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estudios de 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Grado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Master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s-ES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 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Doctorado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 curso se publican los 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procedimientos y plazos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la web de la Facultad. </a:t>
            </a:r>
          </a:p>
          <a:p>
            <a:pPr algn="just"/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UCM pone a tu disposición la 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Oficina de Información</a:t>
            </a:r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ampliar aspectos concretos de atención presencial de Secretarías de alumnos, precios, calendarios, horarios biblioteca, solicitud de documentos, direcciones de facultades.</a:t>
            </a:r>
          </a:p>
          <a:p>
            <a:pPr algn="just"/>
            <a:r>
              <a:rPr lang="es-ES" dirty="0">
                <a:solidFill>
                  <a:srgbClr val="002060"/>
                </a:solidFill>
                <a:latin typeface="Nunito" panose="020B0604020202020204" charset="0"/>
              </a:rPr>
              <a:t/>
            </a:r>
            <a:br>
              <a:rPr lang="es-ES" dirty="0">
                <a:solidFill>
                  <a:srgbClr val="002060"/>
                </a:solidFill>
                <a:latin typeface="Nunito" panose="020B0604020202020204" charset="0"/>
              </a:rPr>
            </a:br>
            <a:endParaRPr lang="en-US" dirty="0">
              <a:solidFill>
                <a:srgbClr val="002060"/>
              </a:solidFill>
              <a:latin typeface="Nunito" panose="020B0604020202020204" charset="0"/>
            </a:endParaRPr>
          </a:p>
        </p:txBody>
      </p:sp>
      <p:grpSp>
        <p:nvGrpSpPr>
          <p:cNvPr id="22" name="Group 22"/>
          <p:cNvGrpSpPr/>
          <p:nvPr/>
        </p:nvGrpSpPr>
        <p:grpSpPr>
          <a:xfrm>
            <a:off x="354623" y="8794175"/>
            <a:ext cx="2331025" cy="2331025"/>
            <a:chOff x="0" y="0"/>
            <a:chExt cx="1656080" cy="1656080"/>
          </a:xfrm>
        </p:grpSpPr>
        <p:sp>
          <p:nvSpPr>
            <p:cNvPr id="23" name="Freeform 23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24" name="Freeform 24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25" name="Freeform 25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681229" y="9176663"/>
            <a:ext cx="1498214" cy="1321152"/>
          </a:xfrm>
          <a:prstGeom prst="rect">
            <a:avLst/>
          </a:prstGeom>
        </p:spPr>
      </p:pic>
      <p:sp>
        <p:nvSpPr>
          <p:cNvPr id="27" name="TextBox 27"/>
          <p:cNvSpPr txBox="1"/>
          <p:nvPr/>
        </p:nvSpPr>
        <p:spPr>
          <a:xfrm>
            <a:off x="2743200" y="6172200"/>
            <a:ext cx="5638800" cy="5381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551"/>
              </a:lnSpc>
            </a:pP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Procedimientos</a:t>
            </a:r>
            <a:r>
              <a:rPr lang="en-US" sz="36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y </a:t>
            </a: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Plazos</a:t>
            </a:r>
            <a:endParaRPr lang="en-US" sz="3600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2744617" y="6855876"/>
            <a:ext cx="5408783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procedimientos y plazos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publican cada curso. </a:t>
            </a:r>
          </a:p>
          <a:p>
            <a:pPr algn="just"/>
            <a:endParaRPr lang="es-ES" sz="16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También existe un espacio con toda la información relativa a la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Matrícula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6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696184" y="8839200"/>
            <a:ext cx="5457216" cy="563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90"/>
              </a:lnSpc>
            </a:pP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Más</a:t>
            </a:r>
            <a:r>
              <a:rPr lang="en-US" sz="36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información</a:t>
            </a:r>
            <a:endParaRPr lang="en-US" sz="3600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2743200" y="9601200"/>
            <a:ext cx="4918713" cy="14773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/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UCM pone a tu disposición a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Oficina de Información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ampliar aspectos concretos de atención presencial de Secretarías de alumnos, precios, calendarios, horarios biblioteca, solicitud de documentos, direcciones de facultades. </a:t>
            </a:r>
          </a:p>
          <a:p>
            <a:pPr algn="just"/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También puedes escribir a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admision@ucm.es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744617" y="14630400"/>
            <a:ext cx="5408783" cy="22467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realizaste las pruebas </a:t>
            </a:r>
            <a:r>
              <a:rPr lang="es-ES" sz="16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EvAU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(ya sea en la Convocatoria Ordinaria o en la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Extraordinaria) puedes descargar tu tarjeta de calificaciones definitiva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aquí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(requiere usuario y contraseña)</a:t>
            </a:r>
          </a:p>
          <a:p>
            <a:pPr algn="just"/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procedes de </a:t>
            </a:r>
            <a:r>
              <a:rPr lang="es-ES" sz="1600" dirty="0" err="1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EvAU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puedes acceder en: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Acceso mayores de 25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Acceso  mayores de 40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Mayores de 45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en-US" dirty="0">
              <a:solidFill>
                <a:srgbClr val="230871"/>
              </a:solidFill>
              <a:latin typeface="Nunito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2711541" y="11430000"/>
            <a:ext cx="4386318" cy="667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21"/>
              </a:lnSpc>
            </a:pP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Qué</a:t>
            </a:r>
            <a:r>
              <a:rPr lang="en-US" sz="36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estudiar</a:t>
            </a:r>
            <a:endParaRPr lang="en-US" sz="3600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2743200" y="12115800"/>
            <a:ext cx="5448301" cy="15081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Puedes consultar 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  <a:hlinkClick r:id="rId20"/>
              </a:rPr>
              <a:t>aquí</a:t>
            </a:r>
            <a:r>
              <a:rPr lang="es-ES" sz="1600" dirty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desde qué estudios previos puedes acceder a los estudios que oferta la Facultad de </a:t>
            </a:r>
            <a:r>
              <a:rPr lang="es-ES" sz="1600" dirty="0" smtClean="0">
                <a:solidFill>
                  <a:srgbClr val="2308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Educación-CFP.</a:t>
            </a:r>
            <a:endParaRPr lang="es-ES" sz="16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También puedes consultar toda la </a:t>
            </a: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  <a:hlinkClick r:id="rId21"/>
              </a:rPr>
              <a:t>oferta formativa de la Facultad</a:t>
            </a: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1600" dirty="0">
              <a:solidFill>
                <a:srgbClr val="23087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dirty="0">
              <a:solidFill>
                <a:srgbClr val="230871"/>
              </a:solidFill>
              <a:latin typeface="Nunito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166294" y="17678400"/>
            <a:ext cx="8215705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41"/>
              </a:lnSpc>
            </a:pPr>
            <a:r>
              <a:rPr lang="en-US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FACULTAD DE </a:t>
            </a:r>
            <a:r>
              <a:rPr lang="en-US" dirty="0" smtClean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EDUCACIÓN - CFP</a:t>
            </a:r>
            <a:endParaRPr lang="en-US" dirty="0">
              <a:solidFill>
                <a:srgbClr val="F5F5EF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ts val="2641"/>
              </a:lnSpc>
            </a:pPr>
            <a:r>
              <a:rPr lang="en-US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UNIVERSIDAD COMPLUTENSE DE MADRID</a:t>
            </a:r>
          </a:p>
          <a:p>
            <a:pPr>
              <a:lnSpc>
                <a:spcPts val="2641"/>
              </a:lnSpc>
            </a:pPr>
            <a:r>
              <a:rPr lang="es-ES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Material d</a:t>
            </a:r>
            <a:r>
              <a:rPr lang="es-ES" b="1" i="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esarrollado en Proyecto Innova UCM 237-2020-2021</a:t>
            </a:r>
            <a:endParaRPr lang="en-US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36" name="Group 36"/>
          <p:cNvGrpSpPr/>
          <p:nvPr/>
        </p:nvGrpSpPr>
        <p:grpSpPr>
          <a:xfrm>
            <a:off x="412175" y="11506199"/>
            <a:ext cx="2331025" cy="2344325"/>
            <a:chOff x="0" y="-22149"/>
            <a:chExt cx="1656080" cy="1665529"/>
          </a:xfrm>
        </p:grpSpPr>
        <p:sp>
          <p:nvSpPr>
            <p:cNvPr id="37" name="Freeform 37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</p:spPr>
        </p:sp>
        <p:sp>
          <p:nvSpPr>
            <p:cNvPr id="38" name="Freeform 38"/>
            <p:cNvSpPr/>
            <p:nvPr/>
          </p:nvSpPr>
          <p:spPr>
            <a:xfrm>
              <a:off x="6350" y="-16833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</p:spPr>
        </p:sp>
        <p:sp>
          <p:nvSpPr>
            <p:cNvPr id="39" name="Freeform 39"/>
            <p:cNvSpPr/>
            <p:nvPr/>
          </p:nvSpPr>
          <p:spPr>
            <a:xfrm>
              <a:off x="0" y="-22149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</p:spPr>
        </p:sp>
      </p:grpSp>
      <p:pic>
        <p:nvPicPr>
          <p:cNvPr id="40" name="Picture 4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1015222" y="11582400"/>
            <a:ext cx="766583" cy="1970189"/>
          </a:xfrm>
          <a:prstGeom prst="rect">
            <a:avLst/>
          </a:prstGeom>
        </p:spPr>
      </p:pic>
      <p:sp>
        <p:nvSpPr>
          <p:cNvPr id="44" name="TextBox 33"/>
          <p:cNvSpPr txBox="1"/>
          <p:nvPr/>
        </p:nvSpPr>
        <p:spPr>
          <a:xfrm>
            <a:off x="2711541" y="14020800"/>
            <a:ext cx="4386318" cy="656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721"/>
              </a:lnSpc>
            </a:pP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Pruebas</a:t>
            </a:r>
            <a:r>
              <a:rPr lang="en-US" sz="36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36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EvAU</a:t>
            </a:r>
            <a:endParaRPr lang="en-US" sz="3600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5" name="Freeform 39"/>
          <p:cNvSpPr/>
          <p:nvPr/>
        </p:nvSpPr>
        <p:spPr>
          <a:xfrm>
            <a:off x="381000" y="14249137"/>
            <a:ext cx="2331025" cy="2286263"/>
          </a:xfrm>
          <a:custGeom>
            <a:avLst/>
            <a:gdLst/>
            <a:ahLst/>
            <a:cxnLst/>
            <a:rect l="l" t="t" r="r" b="b"/>
            <a:pathLst>
              <a:path w="1656080" h="1656080">
                <a:moveTo>
                  <a:pt x="1588770" y="275590"/>
                </a:moveTo>
                <a:lnTo>
                  <a:pt x="1588770" y="275590"/>
                </a:lnTo>
                <a:lnTo>
                  <a:pt x="1587500" y="274320"/>
                </a:lnTo>
                <a:lnTo>
                  <a:pt x="1451610" y="138430"/>
                </a:lnTo>
                <a:lnTo>
                  <a:pt x="1384300" y="71120"/>
                </a:lnTo>
                <a:lnTo>
                  <a:pt x="1313180" y="0"/>
                </a:lnTo>
                <a:lnTo>
                  <a:pt x="0" y="0"/>
                </a:lnTo>
                <a:lnTo>
                  <a:pt x="0" y="1588770"/>
                </a:lnTo>
                <a:lnTo>
                  <a:pt x="80010" y="1588770"/>
                </a:lnTo>
                <a:lnTo>
                  <a:pt x="80010" y="1656080"/>
                </a:lnTo>
                <a:lnTo>
                  <a:pt x="1656080" y="1656080"/>
                </a:lnTo>
                <a:lnTo>
                  <a:pt x="1656080" y="342900"/>
                </a:lnTo>
                <a:lnTo>
                  <a:pt x="1588770" y="275590"/>
                </a:lnTo>
                <a:close/>
                <a:moveTo>
                  <a:pt x="1316990" y="21590"/>
                </a:moveTo>
                <a:lnTo>
                  <a:pt x="1442720" y="146050"/>
                </a:lnTo>
                <a:lnTo>
                  <a:pt x="1567180" y="270510"/>
                </a:lnTo>
                <a:lnTo>
                  <a:pt x="1316990" y="270510"/>
                </a:lnTo>
                <a:lnTo>
                  <a:pt x="1316990" y="21590"/>
                </a:lnTo>
                <a:close/>
                <a:moveTo>
                  <a:pt x="12700" y="1576070"/>
                </a:moveTo>
                <a:lnTo>
                  <a:pt x="12700" y="12700"/>
                </a:lnTo>
                <a:lnTo>
                  <a:pt x="1304290" y="12700"/>
                </a:lnTo>
                <a:lnTo>
                  <a:pt x="1304290" y="278130"/>
                </a:lnTo>
                <a:cubicBezTo>
                  <a:pt x="1304290" y="281940"/>
                  <a:pt x="1306830" y="284480"/>
                  <a:pt x="1310640" y="284480"/>
                </a:cubicBezTo>
                <a:lnTo>
                  <a:pt x="1576070" y="284480"/>
                </a:lnTo>
                <a:lnTo>
                  <a:pt x="1576070" y="1576070"/>
                </a:lnTo>
                <a:lnTo>
                  <a:pt x="12700" y="1576070"/>
                </a:lnTo>
                <a:close/>
                <a:moveTo>
                  <a:pt x="1643380" y="1643380"/>
                </a:moveTo>
                <a:lnTo>
                  <a:pt x="92710" y="1643380"/>
                </a:lnTo>
                <a:lnTo>
                  <a:pt x="92710" y="1588770"/>
                </a:lnTo>
                <a:lnTo>
                  <a:pt x="1588770" y="1588770"/>
                </a:lnTo>
                <a:lnTo>
                  <a:pt x="1588770" y="293370"/>
                </a:lnTo>
                <a:lnTo>
                  <a:pt x="1643380" y="347980"/>
                </a:lnTo>
                <a:lnTo>
                  <a:pt x="1643380" y="1643380"/>
                </a:lnTo>
                <a:close/>
              </a:path>
            </a:pathLst>
          </a:custGeom>
          <a:solidFill>
            <a:srgbClr val="F5F5EF"/>
          </a:solid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196</Words>
  <Application>Microsoft Office PowerPoint</Application>
  <PresentationFormat>Personalizado</PresentationFormat>
  <Paragraphs>27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Verdana</vt:lpstr>
      <vt:lpstr>Nunito</vt:lpstr>
      <vt:lpstr>Calibri</vt:lpstr>
      <vt:lpstr>Office Theme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Plantilla Informativa</dc:title>
  <dc:creator>Usuario</dc:creator>
  <cp:lastModifiedBy>user</cp:lastModifiedBy>
  <cp:revision>23</cp:revision>
  <dcterms:created xsi:type="dcterms:W3CDTF">2006-08-16T00:00:00Z</dcterms:created>
  <dcterms:modified xsi:type="dcterms:W3CDTF">2021-06-14T13:30:29Z</dcterms:modified>
  <dc:identifier>DAEbK631rsA</dc:identifier>
</cp:coreProperties>
</file>