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</p:sldIdLst>
  <p:sldSz cx="8382000" cy="19050000"/>
  <p:notesSz cx="6858000" cy="9144000"/>
  <p:embeddedFontLst>
    <p:embeddedFont>
      <p:font typeface="Calibri" panose="020F0502020204030204" pitchFamily="34" charset="0"/>
      <p:regular r:id="rId3"/>
      <p:bold r:id="rId4"/>
      <p:italic r:id="rId5"/>
      <p:boldItalic r:id="rId6"/>
    </p:embeddedFont>
    <p:embeddedFont>
      <p:font typeface="DM Sans" panose="020B0604020202020204" charset="0"/>
      <p:regular r:id="rId7"/>
      <p:bold r:id="rId8"/>
      <p:italic r:id="rId9"/>
      <p:boldItalic r:id="rId10"/>
    </p:embeddedFont>
    <p:embeddedFont>
      <p:font typeface="Kollektif Bold" panose="020B0604020202020204" charset="0"/>
      <p:regular r:id="rId11"/>
    </p:embeddedFont>
    <p:embeddedFont>
      <p:font typeface="Verdana" panose="020B060403050404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A8BE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5" autoAdjust="0"/>
    <p:restoredTop sz="94622" autoAdjust="0"/>
  </p:normalViewPr>
  <p:slideViewPr>
    <p:cSldViewPr>
      <p:cViewPr varScale="1">
        <p:scale>
          <a:sx n="29" d="100"/>
          <a:sy n="29" d="100"/>
        </p:scale>
        <p:origin x="3086" y="1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font" Target="fonts/font11.fntdata"/><Relationship Id="rId18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font" Target="fonts/font10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font" Target="fonts/font13.fntdata"/><Relationship Id="rId10" Type="http://schemas.openxmlformats.org/officeDocument/2006/relationships/font" Target="fonts/font8.fntdata"/><Relationship Id="rId19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font" Target="fonts/font1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A8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54800" y="595390"/>
            <a:ext cx="7072400" cy="1833312"/>
            <a:chOff x="0" y="0"/>
            <a:chExt cx="20203601" cy="578072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203601" cy="5780722"/>
            </a:xfrm>
            <a:custGeom>
              <a:avLst/>
              <a:gdLst/>
              <a:ahLst/>
              <a:cxnLst/>
              <a:rect l="l" t="t" r="r" b="b"/>
              <a:pathLst>
                <a:path w="20203601" h="5780722">
                  <a:moveTo>
                    <a:pt x="0" y="0"/>
                  </a:moveTo>
                  <a:lnTo>
                    <a:pt x="0" y="5780722"/>
                  </a:lnTo>
                  <a:lnTo>
                    <a:pt x="20203601" y="5780722"/>
                  </a:lnTo>
                  <a:lnTo>
                    <a:pt x="20203601" y="0"/>
                  </a:lnTo>
                  <a:lnTo>
                    <a:pt x="0" y="0"/>
                  </a:lnTo>
                  <a:close/>
                  <a:moveTo>
                    <a:pt x="20142640" y="5719762"/>
                  </a:moveTo>
                  <a:lnTo>
                    <a:pt x="59690" y="5719762"/>
                  </a:lnTo>
                  <a:lnTo>
                    <a:pt x="59690" y="59690"/>
                  </a:lnTo>
                  <a:lnTo>
                    <a:pt x="20142640" y="59690"/>
                  </a:lnTo>
                  <a:lnTo>
                    <a:pt x="20142640" y="5719762"/>
                  </a:lnTo>
                  <a:close/>
                </a:path>
              </a:pathLst>
            </a:custGeom>
            <a:solidFill>
              <a:srgbClr val="F4F9FA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657333" y="15004969"/>
            <a:ext cx="3765618" cy="3449642"/>
            <a:chOff x="0" y="0"/>
            <a:chExt cx="9639100" cy="985453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9639099" cy="9854531"/>
            </a:xfrm>
            <a:custGeom>
              <a:avLst/>
              <a:gdLst/>
              <a:ahLst/>
              <a:cxnLst/>
              <a:rect l="l" t="t" r="r" b="b"/>
              <a:pathLst>
                <a:path w="9639099" h="9854531">
                  <a:moveTo>
                    <a:pt x="0" y="0"/>
                  </a:moveTo>
                  <a:lnTo>
                    <a:pt x="0" y="9854531"/>
                  </a:lnTo>
                  <a:lnTo>
                    <a:pt x="9639099" y="9854531"/>
                  </a:lnTo>
                  <a:lnTo>
                    <a:pt x="9639099" y="0"/>
                  </a:lnTo>
                  <a:lnTo>
                    <a:pt x="0" y="0"/>
                  </a:lnTo>
                  <a:close/>
                  <a:moveTo>
                    <a:pt x="9578139" y="9793571"/>
                  </a:moveTo>
                  <a:lnTo>
                    <a:pt x="59690" y="9793571"/>
                  </a:lnTo>
                  <a:lnTo>
                    <a:pt x="59690" y="59690"/>
                  </a:lnTo>
                  <a:lnTo>
                    <a:pt x="9578139" y="59690"/>
                  </a:lnTo>
                  <a:lnTo>
                    <a:pt x="9578139" y="9793571"/>
                  </a:lnTo>
                  <a:close/>
                </a:path>
              </a:pathLst>
            </a:custGeom>
            <a:solidFill>
              <a:srgbClr val="F4F9FA"/>
            </a:solidFill>
          </p:spPr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54362" y="15146325"/>
            <a:ext cx="3494962" cy="31496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4378698" y="15004969"/>
            <a:ext cx="3348502" cy="3449642"/>
            <a:chOff x="0" y="0"/>
            <a:chExt cx="10618656" cy="985453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618656" cy="9854531"/>
            </a:xfrm>
            <a:custGeom>
              <a:avLst/>
              <a:gdLst/>
              <a:ahLst/>
              <a:cxnLst/>
              <a:rect l="l" t="t" r="r" b="b"/>
              <a:pathLst>
                <a:path w="10618656" h="9854531">
                  <a:moveTo>
                    <a:pt x="0" y="0"/>
                  </a:moveTo>
                  <a:lnTo>
                    <a:pt x="0" y="9854531"/>
                  </a:lnTo>
                  <a:lnTo>
                    <a:pt x="10618656" y="9854531"/>
                  </a:lnTo>
                  <a:lnTo>
                    <a:pt x="10618656" y="0"/>
                  </a:lnTo>
                  <a:lnTo>
                    <a:pt x="0" y="0"/>
                  </a:lnTo>
                  <a:close/>
                  <a:moveTo>
                    <a:pt x="10557696" y="9793571"/>
                  </a:moveTo>
                  <a:lnTo>
                    <a:pt x="59690" y="9793571"/>
                  </a:lnTo>
                  <a:lnTo>
                    <a:pt x="59690" y="59690"/>
                  </a:lnTo>
                  <a:lnTo>
                    <a:pt x="10557696" y="59690"/>
                  </a:lnTo>
                  <a:lnTo>
                    <a:pt x="10557696" y="9793571"/>
                  </a:lnTo>
                  <a:close/>
                </a:path>
              </a:pathLst>
            </a:custGeom>
            <a:solidFill>
              <a:srgbClr val="F4F9FA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657271" y="11383877"/>
            <a:ext cx="7069929" cy="3640142"/>
            <a:chOff x="0" y="0"/>
            <a:chExt cx="20196540" cy="1039872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0196541" cy="10398729"/>
            </a:xfrm>
            <a:custGeom>
              <a:avLst/>
              <a:gdLst/>
              <a:ahLst/>
              <a:cxnLst/>
              <a:rect l="l" t="t" r="r" b="b"/>
              <a:pathLst>
                <a:path w="20196541" h="10398729">
                  <a:moveTo>
                    <a:pt x="0" y="0"/>
                  </a:moveTo>
                  <a:lnTo>
                    <a:pt x="0" y="10398729"/>
                  </a:lnTo>
                  <a:lnTo>
                    <a:pt x="20196541" y="10398729"/>
                  </a:lnTo>
                  <a:lnTo>
                    <a:pt x="20196541" y="0"/>
                  </a:lnTo>
                  <a:lnTo>
                    <a:pt x="0" y="0"/>
                  </a:lnTo>
                  <a:close/>
                  <a:moveTo>
                    <a:pt x="20135580" y="10337769"/>
                  </a:moveTo>
                  <a:lnTo>
                    <a:pt x="59690" y="10337769"/>
                  </a:lnTo>
                  <a:lnTo>
                    <a:pt x="59690" y="59690"/>
                  </a:lnTo>
                  <a:lnTo>
                    <a:pt x="20135580" y="59690"/>
                  </a:lnTo>
                  <a:lnTo>
                    <a:pt x="20135580" y="10337769"/>
                  </a:lnTo>
                  <a:close/>
                </a:path>
              </a:pathLst>
            </a:custGeom>
            <a:solidFill>
              <a:srgbClr val="F4F9FA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2757309" y="8362860"/>
            <a:ext cx="4969891" cy="3030542"/>
            <a:chOff x="0" y="0"/>
            <a:chExt cx="14197401" cy="865729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4197402" cy="8657296"/>
            </a:xfrm>
            <a:custGeom>
              <a:avLst/>
              <a:gdLst/>
              <a:ahLst/>
              <a:cxnLst/>
              <a:rect l="l" t="t" r="r" b="b"/>
              <a:pathLst>
                <a:path w="14197402" h="8657296">
                  <a:moveTo>
                    <a:pt x="0" y="0"/>
                  </a:moveTo>
                  <a:lnTo>
                    <a:pt x="0" y="8657296"/>
                  </a:lnTo>
                  <a:lnTo>
                    <a:pt x="14197402" y="8657296"/>
                  </a:lnTo>
                  <a:lnTo>
                    <a:pt x="14197402" y="0"/>
                  </a:lnTo>
                  <a:lnTo>
                    <a:pt x="0" y="0"/>
                  </a:lnTo>
                  <a:close/>
                  <a:moveTo>
                    <a:pt x="14136441" y="8596335"/>
                  </a:moveTo>
                  <a:lnTo>
                    <a:pt x="59690" y="8596335"/>
                  </a:lnTo>
                  <a:lnTo>
                    <a:pt x="59690" y="59690"/>
                  </a:lnTo>
                  <a:lnTo>
                    <a:pt x="14136441" y="59690"/>
                  </a:lnTo>
                  <a:lnTo>
                    <a:pt x="14136441" y="8596335"/>
                  </a:lnTo>
                  <a:close/>
                </a:path>
              </a:pathLst>
            </a:custGeom>
            <a:solidFill>
              <a:srgbClr val="F4F9FA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657271" y="8362860"/>
            <a:ext cx="2119087" cy="3030542"/>
            <a:chOff x="0" y="0"/>
            <a:chExt cx="6053559" cy="865729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053559" cy="8657296"/>
            </a:xfrm>
            <a:custGeom>
              <a:avLst/>
              <a:gdLst/>
              <a:ahLst/>
              <a:cxnLst/>
              <a:rect l="l" t="t" r="r" b="b"/>
              <a:pathLst>
                <a:path w="6053559" h="8657296">
                  <a:moveTo>
                    <a:pt x="0" y="0"/>
                  </a:moveTo>
                  <a:lnTo>
                    <a:pt x="0" y="8657296"/>
                  </a:lnTo>
                  <a:lnTo>
                    <a:pt x="6053559" y="8657296"/>
                  </a:lnTo>
                  <a:lnTo>
                    <a:pt x="6053559" y="0"/>
                  </a:lnTo>
                  <a:lnTo>
                    <a:pt x="0" y="0"/>
                  </a:lnTo>
                  <a:close/>
                  <a:moveTo>
                    <a:pt x="5992599" y="8596335"/>
                  </a:moveTo>
                  <a:lnTo>
                    <a:pt x="59690" y="8596335"/>
                  </a:lnTo>
                  <a:lnTo>
                    <a:pt x="59690" y="59690"/>
                  </a:lnTo>
                  <a:lnTo>
                    <a:pt x="5992599" y="59690"/>
                  </a:lnTo>
                  <a:lnTo>
                    <a:pt x="5992599" y="8596335"/>
                  </a:lnTo>
                  <a:close/>
                </a:path>
              </a:pathLst>
            </a:custGeom>
            <a:solidFill>
              <a:srgbClr val="F4F9FA"/>
            </a:solidFill>
          </p:spPr>
        </p:sp>
      </p:grpSp>
      <p:grpSp>
        <p:nvGrpSpPr>
          <p:cNvPr id="15" name="Group 15"/>
          <p:cNvGrpSpPr/>
          <p:nvPr/>
        </p:nvGrpSpPr>
        <p:grpSpPr>
          <a:xfrm>
            <a:off x="654800" y="6339701"/>
            <a:ext cx="3617899" cy="2042209"/>
            <a:chOff x="0" y="0"/>
            <a:chExt cx="10335189" cy="5833942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0335189" cy="5833942"/>
            </a:xfrm>
            <a:custGeom>
              <a:avLst/>
              <a:gdLst/>
              <a:ahLst/>
              <a:cxnLst/>
              <a:rect l="l" t="t" r="r" b="b"/>
              <a:pathLst>
                <a:path w="10335189" h="5833942">
                  <a:moveTo>
                    <a:pt x="0" y="0"/>
                  </a:moveTo>
                  <a:lnTo>
                    <a:pt x="0" y="5833942"/>
                  </a:lnTo>
                  <a:lnTo>
                    <a:pt x="10335189" y="5833942"/>
                  </a:lnTo>
                  <a:lnTo>
                    <a:pt x="10335189" y="0"/>
                  </a:lnTo>
                  <a:lnTo>
                    <a:pt x="0" y="0"/>
                  </a:lnTo>
                  <a:close/>
                  <a:moveTo>
                    <a:pt x="10274229" y="5772982"/>
                  </a:moveTo>
                  <a:lnTo>
                    <a:pt x="59690" y="5772982"/>
                  </a:lnTo>
                  <a:lnTo>
                    <a:pt x="59690" y="59690"/>
                  </a:lnTo>
                  <a:lnTo>
                    <a:pt x="10274229" y="59690"/>
                  </a:lnTo>
                  <a:lnTo>
                    <a:pt x="10274229" y="5772982"/>
                  </a:lnTo>
                  <a:close/>
                </a:path>
              </a:pathLst>
            </a:custGeom>
            <a:solidFill>
              <a:srgbClr val="F4F9FA"/>
            </a:solidFill>
          </p:spPr>
        </p:sp>
      </p:grpSp>
      <p:grpSp>
        <p:nvGrpSpPr>
          <p:cNvPr id="17" name="Group 17"/>
          <p:cNvGrpSpPr/>
          <p:nvPr/>
        </p:nvGrpSpPr>
        <p:grpSpPr>
          <a:xfrm>
            <a:off x="4249324" y="4383993"/>
            <a:ext cx="3477876" cy="3997918"/>
            <a:chOff x="0" y="0"/>
            <a:chExt cx="9935188" cy="1365600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9935188" cy="13656004"/>
            </a:xfrm>
            <a:custGeom>
              <a:avLst/>
              <a:gdLst/>
              <a:ahLst/>
              <a:cxnLst/>
              <a:rect l="l" t="t" r="r" b="b"/>
              <a:pathLst>
                <a:path w="9935188" h="13656004">
                  <a:moveTo>
                    <a:pt x="0" y="0"/>
                  </a:moveTo>
                  <a:lnTo>
                    <a:pt x="0" y="13656004"/>
                  </a:lnTo>
                  <a:lnTo>
                    <a:pt x="9935188" y="13656004"/>
                  </a:lnTo>
                  <a:lnTo>
                    <a:pt x="9935188" y="0"/>
                  </a:lnTo>
                  <a:lnTo>
                    <a:pt x="0" y="0"/>
                  </a:lnTo>
                  <a:close/>
                  <a:moveTo>
                    <a:pt x="9874228" y="13595043"/>
                  </a:moveTo>
                  <a:lnTo>
                    <a:pt x="59690" y="13595043"/>
                  </a:lnTo>
                  <a:lnTo>
                    <a:pt x="59690" y="59690"/>
                  </a:lnTo>
                  <a:lnTo>
                    <a:pt x="9874228" y="59690"/>
                  </a:lnTo>
                  <a:lnTo>
                    <a:pt x="9874228" y="13595043"/>
                  </a:lnTo>
                  <a:close/>
                </a:path>
              </a:pathLst>
            </a:custGeom>
            <a:solidFill>
              <a:srgbClr val="F4F9FA"/>
            </a:solidFill>
          </p:spPr>
        </p:sp>
      </p:grpSp>
      <p:grpSp>
        <p:nvGrpSpPr>
          <p:cNvPr id="19" name="Group 19"/>
          <p:cNvGrpSpPr/>
          <p:nvPr/>
        </p:nvGrpSpPr>
        <p:grpSpPr>
          <a:xfrm>
            <a:off x="654800" y="4383993"/>
            <a:ext cx="3613574" cy="1982677"/>
            <a:chOff x="0" y="0"/>
            <a:chExt cx="10322832" cy="789910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0322833" cy="7899104"/>
            </a:xfrm>
            <a:custGeom>
              <a:avLst/>
              <a:gdLst/>
              <a:ahLst/>
              <a:cxnLst/>
              <a:rect l="l" t="t" r="r" b="b"/>
              <a:pathLst>
                <a:path w="10322833" h="7899104">
                  <a:moveTo>
                    <a:pt x="0" y="0"/>
                  </a:moveTo>
                  <a:lnTo>
                    <a:pt x="0" y="7899104"/>
                  </a:lnTo>
                  <a:lnTo>
                    <a:pt x="10322833" y="7899104"/>
                  </a:lnTo>
                  <a:lnTo>
                    <a:pt x="10322833" y="0"/>
                  </a:lnTo>
                  <a:lnTo>
                    <a:pt x="0" y="0"/>
                  </a:lnTo>
                  <a:close/>
                  <a:moveTo>
                    <a:pt x="10261872" y="7838143"/>
                  </a:moveTo>
                  <a:lnTo>
                    <a:pt x="59690" y="7838143"/>
                  </a:lnTo>
                  <a:lnTo>
                    <a:pt x="59690" y="59690"/>
                  </a:lnTo>
                  <a:lnTo>
                    <a:pt x="10261872" y="59690"/>
                  </a:lnTo>
                  <a:lnTo>
                    <a:pt x="10261872" y="7838143"/>
                  </a:lnTo>
                  <a:close/>
                </a:path>
              </a:pathLst>
            </a:custGeom>
            <a:solidFill>
              <a:srgbClr val="F4F9FA"/>
            </a:solidFill>
          </p:spPr>
        </p:sp>
      </p:grpSp>
      <p:pic>
        <p:nvPicPr>
          <p:cNvPr id="21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26602" y="6412328"/>
            <a:ext cx="3469970" cy="1903556"/>
          </a:xfrm>
          <a:prstGeom prst="rect">
            <a:avLst/>
          </a:prstGeom>
        </p:spPr>
      </p:pic>
      <p:grpSp>
        <p:nvGrpSpPr>
          <p:cNvPr id="22" name="Group 22"/>
          <p:cNvGrpSpPr/>
          <p:nvPr/>
        </p:nvGrpSpPr>
        <p:grpSpPr>
          <a:xfrm>
            <a:off x="650318" y="2366496"/>
            <a:ext cx="7072400" cy="2015238"/>
            <a:chOff x="0" y="0"/>
            <a:chExt cx="20203601" cy="2904847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0203601" cy="2904847"/>
            </a:xfrm>
            <a:custGeom>
              <a:avLst/>
              <a:gdLst/>
              <a:ahLst/>
              <a:cxnLst/>
              <a:rect l="l" t="t" r="r" b="b"/>
              <a:pathLst>
                <a:path w="20203601" h="2904847">
                  <a:moveTo>
                    <a:pt x="0" y="0"/>
                  </a:moveTo>
                  <a:lnTo>
                    <a:pt x="0" y="2904847"/>
                  </a:lnTo>
                  <a:lnTo>
                    <a:pt x="20203601" y="2904847"/>
                  </a:lnTo>
                  <a:lnTo>
                    <a:pt x="20203601" y="0"/>
                  </a:lnTo>
                  <a:lnTo>
                    <a:pt x="0" y="0"/>
                  </a:lnTo>
                  <a:close/>
                  <a:moveTo>
                    <a:pt x="20142640" y="2843887"/>
                  </a:moveTo>
                  <a:lnTo>
                    <a:pt x="59690" y="2843887"/>
                  </a:lnTo>
                  <a:lnTo>
                    <a:pt x="59690" y="59690"/>
                  </a:lnTo>
                  <a:lnTo>
                    <a:pt x="20142640" y="59690"/>
                  </a:lnTo>
                  <a:lnTo>
                    <a:pt x="20142640" y="2843887"/>
                  </a:lnTo>
                  <a:close/>
                </a:path>
              </a:pathLst>
            </a:custGeom>
            <a:solidFill>
              <a:srgbClr val="F4F9FA"/>
            </a:solidFill>
          </p:spPr>
        </p:sp>
      </p:grpSp>
      <p:sp>
        <p:nvSpPr>
          <p:cNvPr id="24" name="TextBox 24"/>
          <p:cNvSpPr txBox="1"/>
          <p:nvPr/>
        </p:nvSpPr>
        <p:spPr>
          <a:xfrm>
            <a:off x="1186592" y="2498680"/>
            <a:ext cx="6008815" cy="17639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7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999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kumimoji="0" lang="es-ES" sz="1999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espetando los derechos del estudiantado, se deberá facilitar en casos justificados la compatibilización del trabajo y los estudios en la medida que la disponibilidad organizativa y presupuestaria de la universidad lo permita</a:t>
            </a:r>
            <a:endParaRPr kumimoji="0" lang="en-US" sz="1999" b="0" i="0" u="none" strike="noStrike" kern="1200" cap="none" spc="0" normalizeH="0" baseline="0" noProof="0" dirty="0">
              <a:ln>
                <a:noFill/>
              </a:ln>
              <a:solidFill>
                <a:srgbClr val="F4F9FA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Group 25"/>
          <p:cNvGrpSpPr>
            <a:grpSpLocks noChangeAspect="1"/>
          </p:cNvGrpSpPr>
          <p:nvPr/>
        </p:nvGrpSpPr>
        <p:grpSpPr>
          <a:xfrm>
            <a:off x="5076126" y="15149360"/>
            <a:ext cx="1930147" cy="2593823"/>
            <a:chOff x="0" y="0"/>
            <a:chExt cx="3663950" cy="4923790"/>
          </a:xfrm>
        </p:grpSpPr>
        <p:sp>
          <p:nvSpPr>
            <p:cNvPr id="26" name="Freeform 26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6"/>
              <a:stretch>
                <a:fillRect l="-12397" t="-3900" r="-16945" b="-33304"/>
              </a:stretch>
            </a:blipFill>
          </p:spPr>
        </p:sp>
        <p:sp>
          <p:nvSpPr>
            <p:cNvPr id="27" name="Freeform 27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4F9FA"/>
            </a:solidFill>
          </p:spPr>
        </p:sp>
      </p:grpSp>
      <p:sp>
        <p:nvSpPr>
          <p:cNvPr id="28" name="TextBox 28"/>
          <p:cNvSpPr txBox="1"/>
          <p:nvPr/>
        </p:nvSpPr>
        <p:spPr>
          <a:xfrm>
            <a:off x="358277" y="976596"/>
            <a:ext cx="7618267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8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131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COMPATIBILIDAD TRABAJO Y ESTUDIOS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31939" y="15305949"/>
            <a:ext cx="2523263" cy="869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49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99" b="0" i="0" u="none" strike="noStrike" kern="1200" cap="none" spc="99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PARA MÁS INFORMACIÓN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931939" y="16237052"/>
            <a:ext cx="3116349" cy="18375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9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99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Puedes</a:t>
            </a:r>
            <a:r>
              <a:rPr kumimoji="0" lang="en-US" sz="2099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099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consultar</a:t>
            </a:r>
            <a:r>
              <a:rPr kumimoji="0" lang="en-US" sz="2099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el </a:t>
            </a:r>
            <a:r>
              <a:rPr kumimoji="0" lang="es-ES" sz="2099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Real Decreto 1791/2010, de 30 de diciembre, por el que se aprueba el Estatuto del Estudiante Universitario</a:t>
            </a:r>
            <a:endParaRPr kumimoji="0" lang="en-US" sz="2099" b="0" i="0" u="none" strike="noStrike" kern="1200" cap="none" spc="0" normalizeH="0" baseline="0" noProof="0" dirty="0">
              <a:ln>
                <a:noFill/>
              </a:ln>
              <a:solidFill>
                <a:srgbClr val="F4F9FA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872851" y="4408144"/>
            <a:ext cx="2949497" cy="8091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29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351" spc="94" dirty="0">
                <a:solidFill>
                  <a:srgbClr val="F4F9FA"/>
                </a:solidFill>
                <a:latin typeface="Kollektif Bold"/>
              </a:rPr>
              <a:t>1. </a:t>
            </a:r>
            <a:r>
              <a:rPr lang="en-US" sz="2351" spc="94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PLANIFICA TU MATRÍCULA</a:t>
            </a:r>
            <a:endParaRPr kumimoji="0" lang="en-US" sz="2351" b="0" i="0" u="none" strike="noStrike" kern="1200" cap="none" spc="94" normalizeH="0" baseline="0" noProof="0" dirty="0">
              <a:ln>
                <a:noFill/>
              </a:ln>
              <a:solidFill>
                <a:srgbClr val="F4F9FA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857072" y="12348505"/>
            <a:ext cx="6967158" cy="25716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9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Este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justificante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reconoce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tu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situación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laboral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y la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incompatibilidad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de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horariro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con la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asignatura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sin embargo el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criterio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aprobar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asignatura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primera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convocatoria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depende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metodología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evaluación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decidida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por el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profesorado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</a:t>
            </a:r>
            <a:r>
              <a:rPr lang="en-US" sz="2100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cada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100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Estos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criterios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100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evaluación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son </a:t>
            </a:r>
            <a:r>
              <a:rPr lang="en-US" sz="2100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aprobados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100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Consejo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100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Departamento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100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manera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previa al </a:t>
            </a:r>
            <a:r>
              <a:rPr lang="en-US" sz="2100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inicio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lang="en-US" sz="2100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curso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rgbClr val="F4F9FA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2977655" y="8549522"/>
            <a:ext cx="3264479" cy="8091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29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1" b="0" i="0" u="none" strike="noStrike" kern="1200" cap="none" spc="94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351" spc="94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SOLICITA CAMBIO DE GRUPO</a:t>
            </a:r>
            <a:endParaRPr kumimoji="0" lang="en-US" sz="2351" b="0" i="0" u="none" strike="noStrike" kern="1200" cap="none" spc="94" normalizeH="0" baseline="0" noProof="0" dirty="0">
              <a:ln>
                <a:noFill/>
              </a:ln>
              <a:solidFill>
                <a:srgbClr val="F4F9FA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4378698" y="4405222"/>
            <a:ext cx="3298471" cy="37605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29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1" b="0" i="0" u="none" strike="noStrike" kern="1200" cap="none" spc="94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2. INFÓRMATE DE LOS CRITERIOS DE EVALUACIÓN DE LA ASIGNATURA ANTES DE MATRICULARTE EN ELLA Y LA IMPORTANCIA DE LA ASISTENCIA PRESENCIAL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882372" y="5214982"/>
            <a:ext cx="3477876" cy="10938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9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100" dirty="0" err="1">
                <a:solidFill>
                  <a:srgbClr val="F4F9FA"/>
                </a:solidFill>
                <a:latin typeface="DM Sans"/>
              </a:rPr>
              <a:t>Comprueba</a:t>
            </a:r>
            <a:r>
              <a:rPr lang="en-US" sz="2100" dirty="0">
                <a:solidFill>
                  <a:srgbClr val="F4F9FA"/>
                </a:solidFill>
                <a:latin typeface="DM Sans"/>
              </a:rPr>
              <a:t> </a:t>
            </a:r>
            <a:r>
              <a:rPr lang="en-US" sz="2100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2100" dirty="0">
                <a:solidFill>
                  <a:srgbClr val="F4F9FA"/>
                </a:solidFill>
                <a:latin typeface="DM Sans"/>
              </a:rPr>
              <a:t> </a:t>
            </a:r>
            <a:r>
              <a:rPr lang="en-US" sz="2100" dirty="0" err="1">
                <a:solidFill>
                  <a:srgbClr val="F4F9FA"/>
                </a:solidFill>
                <a:latin typeface="DM Sans"/>
              </a:rPr>
              <a:t>horarios</a:t>
            </a:r>
            <a:r>
              <a:rPr lang="en-US" sz="2100" dirty="0">
                <a:solidFill>
                  <a:srgbClr val="F4F9FA"/>
                </a:solidFill>
                <a:latin typeface="DM Sans"/>
              </a:rPr>
              <a:t> de las </a:t>
            </a:r>
            <a:r>
              <a:rPr lang="en-US" sz="2100" dirty="0" err="1">
                <a:solidFill>
                  <a:srgbClr val="F4F9FA"/>
                </a:solidFill>
                <a:latin typeface="DM Sans"/>
              </a:rPr>
              <a:t>asignaturas</a:t>
            </a:r>
            <a:r>
              <a:rPr lang="en-US" sz="2100" dirty="0">
                <a:solidFill>
                  <a:srgbClr val="F4F9FA"/>
                </a:solidFill>
                <a:latin typeface="DM Sans"/>
              </a:rPr>
              <a:t> antes de </a:t>
            </a:r>
            <a:r>
              <a:rPr lang="en-US" sz="2100" dirty="0" err="1">
                <a:solidFill>
                  <a:srgbClr val="F4F9FA"/>
                </a:solidFill>
                <a:latin typeface="DM Sans"/>
              </a:rPr>
              <a:t>matricularte</a:t>
            </a:r>
            <a:r>
              <a:rPr lang="en-US" sz="2100" dirty="0">
                <a:solidFill>
                  <a:srgbClr val="F4F9FA"/>
                </a:solidFill>
                <a:latin typeface="DM Sans"/>
              </a:rPr>
              <a:t> </a:t>
            </a:r>
            <a:r>
              <a:rPr lang="en-US" sz="2100" dirty="0" err="1">
                <a:solidFill>
                  <a:srgbClr val="F4F9FA"/>
                </a:solidFill>
                <a:latin typeface="DM Sans"/>
              </a:rPr>
              <a:t>en</a:t>
            </a:r>
            <a:r>
              <a:rPr lang="en-US" sz="2100" dirty="0">
                <a:solidFill>
                  <a:srgbClr val="F4F9FA"/>
                </a:solidFill>
                <a:latin typeface="DM Sans"/>
              </a:rPr>
              <a:t> </a:t>
            </a:r>
            <a:r>
              <a:rPr lang="en-US" sz="2100" dirty="0" err="1">
                <a:solidFill>
                  <a:srgbClr val="F4F9FA"/>
                </a:solidFill>
                <a:latin typeface="DM Sans"/>
              </a:rPr>
              <a:t>ellas</a:t>
            </a:r>
            <a:r>
              <a:rPr lang="en-US" sz="2100" dirty="0">
                <a:solidFill>
                  <a:srgbClr val="F4F9FA"/>
                </a:solidFill>
                <a:latin typeface="DM Sans"/>
              </a:rPr>
              <a:t>.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rgbClr val="F4F9FA"/>
              </a:solidFill>
              <a:effectLst/>
              <a:uLnTx/>
              <a:uFillTx/>
              <a:latin typeface="DM Sans"/>
              <a:ea typeface="+mn-ea"/>
              <a:cs typeface="+mn-cs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857072" y="11486627"/>
            <a:ext cx="6348980" cy="8091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29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351" spc="94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NECESITARÁS UN JUSTIFICANTE DE TRABAJO</a:t>
            </a:r>
            <a:endParaRPr kumimoji="0" lang="en-US" sz="2351" b="0" i="0" u="none" strike="noStrike" kern="1200" cap="none" spc="94" normalizeH="0" baseline="0" noProof="0" dirty="0">
              <a:ln>
                <a:noFill/>
              </a:ln>
              <a:solidFill>
                <a:srgbClr val="F4F9FA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805543" y="6738501"/>
            <a:ext cx="3368620" cy="1221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29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351" b="1" spc="94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Puedes</a:t>
            </a:r>
            <a:r>
              <a:rPr lang="en-US" sz="2351" b="1" spc="94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51" b="1" spc="94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consultar</a:t>
            </a:r>
            <a:r>
              <a:rPr lang="en-US" sz="2351" b="1" spc="94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2351" b="1" spc="94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infografía</a:t>
            </a:r>
            <a:r>
              <a:rPr lang="en-US" sz="2351" b="1" spc="94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51" b="1" spc="94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sobre</a:t>
            </a:r>
            <a:r>
              <a:rPr lang="en-US" sz="2351" b="1" spc="94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351" b="1" spc="94" dirty="0" err="1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cambio</a:t>
            </a:r>
            <a:r>
              <a:rPr lang="en-US" sz="2351" b="1" spc="94" dirty="0">
                <a:solidFill>
                  <a:srgbClr val="F4F9F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Grupo</a:t>
            </a:r>
            <a:endParaRPr kumimoji="0" lang="en-US" sz="2351" b="1" i="0" u="none" strike="noStrike" kern="1200" cap="none" spc="94" normalizeH="0" baseline="0" noProof="0" dirty="0">
              <a:ln>
                <a:noFill/>
              </a:ln>
              <a:solidFill>
                <a:srgbClr val="F4F9FA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46">
            <a:extLst>
              <a:ext uri="{FF2B5EF4-FFF2-40B4-BE49-F238E27FC236}">
                <a16:creationId xmlns:a16="http://schemas.microsoft.com/office/drawing/2014/main" id="{C4D84D53-264E-43C8-BA00-6106E39AB985}"/>
              </a:ext>
            </a:extLst>
          </p:cNvPr>
          <p:cNvSpPr txBox="1"/>
          <p:nvPr/>
        </p:nvSpPr>
        <p:spPr>
          <a:xfrm>
            <a:off x="4510785" y="17801906"/>
            <a:ext cx="3007718" cy="5672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275"/>
              </a:lnSpc>
            </a:pPr>
            <a:r>
              <a:rPr lang="en-US" sz="1750" spc="52" dirty="0">
                <a:solidFill>
                  <a:srgbClr val="FCE4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FACULTAD DE EDUCACIÓN –CFP UCM</a:t>
            </a: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2FB1E95B-8549-4562-B7DD-22F54DD33DA5}"/>
              </a:ext>
            </a:extLst>
          </p:cNvPr>
          <p:cNvSpPr txBox="1"/>
          <p:nvPr/>
        </p:nvSpPr>
        <p:spPr>
          <a:xfrm>
            <a:off x="560204" y="18570559"/>
            <a:ext cx="74163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Material d</a:t>
            </a:r>
            <a:r>
              <a:rPr lang="es-ES" sz="1400" b="1" i="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esarrollado en Proyecto Innova UCM 237-2020-2021</a:t>
            </a:r>
            <a:endParaRPr lang="es-ES" sz="1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3" name="TextBox 35">
            <a:extLst>
              <a:ext uri="{FF2B5EF4-FFF2-40B4-BE49-F238E27FC236}">
                <a16:creationId xmlns:a16="http://schemas.microsoft.com/office/drawing/2014/main" id="{F37C8614-6A57-41D9-8D15-65E226B446EE}"/>
              </a:ext>
            </a:extLst>
          </p:cNvPr>
          <p:cNvSpPr txBox="1"/>
          <p:nvPr/>
        </p:nvSpPr>
        <p:spPr>
          <a:xfrm>
            <a:off x="2977655" y="9502437"/>
            <a:ext cx="4001428" cy="18278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9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Informa al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profesorado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 de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tu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situación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 y,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si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fuera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necesario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,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solicita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 el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cambio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 de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grupo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 </a:t>
            </a:r>
            <a:r>
              <a:rPr kumimoji="0" lang="en-US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en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F4F9FA"/>
                </a:solidFill>
                <a:effectLst/>
                <a:uLnTx/>
                <a:uFillTx/>
                <a:latin typeface="DM Sans"/>
                <a:ea typeface="+mn-ea"/>
                <a:cs typeface="+mn-cs"/>
              </a:rPr>
              <a:t> secreta</a:t>
            </a:r>
            <a:r>
              <a:rPr lang="en-US" sz="2100" dirty="0" err="1">
                <a:solidFill>
                  <a:srgbClr val="F4F9FA"/>
                </a:solidFill>
                <a:latin typeface="DM Sans"/>
              </a:rPr>
              <a:t>ría</a:t>
            </a:r>
            <a:r>
              <a:rPr lang="en-US" sz="2100" dirty="0">
                <a:solidFill>
                  <a:srgbClr val="F4F9FA"/>
                </a:solidFill>
                <a:latin typeface="DM Sans"/>
              </a:rPr>
              <a:t>, para </a:t>
            </a:r>
            <a:r>
              <a:rPr lang="en-US" sz="2100" dirty="0" err="1">
                <a:solidFill>
                  <a:srgbClr val="F4F9FA"/>
                </a:solidFill>
                <a:latin typeface="DM Sans"/>
              </a:rPr>
              <a:t>poder</a:t>
            </a:r>
            <a:r>
              <a:rPr lang="en-US" sz="2100" dirty="0">
                <a:solidFill>
                  <a:srgbClr val="F4F9FA"/>
                </a:solidFill>
                <a:latin typeface="DM Sans"/>
              </a:rPr>
              <a:t> ser </a:t>
            </a:r>
            <a:r>
              <a:rPr lang="en-US" sz="2100" dirty="0" err="1">
                <a:solidFill>
                  <a:srgbClr val="F4F9FA"/>
                </a:solidFill>
                <a:latin typeface="DM Sans"/>
              </a:rPr>
              <a:t>calificado</a:t>
            </a:r>
            <a:r>
              <a:rPr lang="en-US" sz="2100" dirty="0">
                <a:solidFill>
                  <a:srgbClr val="F4F9FA"/>
                </a:solidFill>
                <a:latin typeface="DM Sans"/>
              </a:rPr>
              <a:t> </a:t>
            </a:r>
            <a:r>
              <a:rPr lang="en-US" sz="2100" dirty="0" err="1">
                <a:solidFill>
                  <a:srgbClr val="F4F9FA"/>
                </a:solidFill>
                <a:latin typeface="DM Sans"/>
              </a:rPr>
              <a:t>en</a:t>
            </a:r>
            <a:r>
              <a:rPr lang="en-US" sz="2100" dirty="0">
                <a:solidFill>
                  <a:srgbClr val="F4F9FA"/>
                </a:solidFill>
                <a:latin typeface="DM Sans"/>
              </a:rPr>
              <a:t> las </a:t>
            </a:r>
            <a:r>
              <a:rPr lang="en-US" sz="2100" dirty="0" err="1">
                <a:solidFill>
                  <a:srgbClr val="F4F9FA"/>
                </a:solidFill>
                <a:latin typeface="DM Sans"/>
              </a:rPr>
              <a:t>actas</a:t>
            </a:r>
            <a:r>
              <a:rPr lang="en-US" sz="2100" dirty="0">
                <a:solidFill>
                  <a:srgbClr val="F4F9FA"/>
                </a:solidFill>
                <a:latin typeface="DM Sans"/>
              </a:rPr>
              <a:t>.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rgbClr val="F4F9FA"/>
              </a:solidFill>
              <a:effectLst/>
              <a:uLnTx/>
              <a:uFillTx/>
              <a:latin typeface="DM Sans"/>
              <a:ea typeface="+mn-ea"/>
              <a:cs typeface="+mn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9E44597-0371-4A26-A1E4-46654D491B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072" y="9031590"/>
            <a:ext cx="1698940" cy="169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</TotalTime>
  <Words>219</Words>
  <Application>Microsoft Office PowerPoint</Application>
  <PresentationFormat>Personalizado</PresentationFormat>
  <Paragraphs>14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Kollektif Bold</vt:lpstr>
      <vt:lpstr>Arial</vt:lpstr>
      <vt:lpstr>Verdana</vt:lpstr>
      <vt:lpstr>DM Sans</vt:lpstr>
      <vt:lpstr>Calibri</vt:lpstr>
      <vt:lpstr>Office Theme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Plantilla Informativa</dc:title>
  <dc:creator>Usuario</dc:creator>
  <cp:lastModifiedBy>Usuario</cp:lastModifiedBy>
  <cp:revision>14</cp:revision>
  <dcterms:created xsi:type="dcterms:W3CDTF">2006-08-16T00:00:00Z</dcterms:created>
  <dcterms:modified xsi:type="dcterms:W3CDTF">2021-05-31T11:20:11Z</dcterms:modified>
  <dc:identifier>DAEbK631rsA</dc:identifier>
</cp:coreProperties>
</file>