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8382000" cy="19050000"/>
  <p:notesSz cx="7099300" cy="10234613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Verdana" panose="020B060403050404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8BE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1992" y="-8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AFB04D48-6BC2-4E5E-873D-245B767EECF8}" type="datetimeFigureOut">
              <a:rPr lang="es-ES" smtClean="0"/>
              <a:t>27/06/2021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790825" y="1279525"/>
            <a:ext cx="15176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A1B75AF-F1B4-4C28-97C6-EC8C395C4D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75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www.conferenciaepiscopal.es/deca/" TargetMode="External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850" y="206162"/>
            <a:ext cx="8303150" cy="2504048"/>
            <a:chOff x="0" y="0"/>
            <a:chExt cx="16272572" cy="4907452"/>
          </a:xfrm>
        </p:grpSpPr>
        <p:sp>
          <p:nvSpPr>
            <p:cNvPr id="3" name="Freeform 3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17271287"/>
            <a:ext cx="8382000" cy="1778713"/>
            <a:chOff x="0" y="0"/>
            <a:chExt cx="8331561" cy="1625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31561" cy="1625600"/>
            </a:xfrm>
            <a:custGeom>
              <a:avLst/>
              <a:gdLst/>
              <a:ahLst/>
              <a:cxnLst/>
              <a:rect l="l" t="t" r="r" b="b"/>
              <a:pathLst>
                <a:path w="8331561" h="1625600">
                  <a:moveTo>
                    <a:pt x="0" y="0"/>
                  </a:moveTo>
                  <a:lnTo>
                    <a:pt x="8331561" y="0"/>
                  </a:lnTo>
                  <a:lnTo>
                    <a:pt x="8331561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13297" t="-11693" r="-24910" b="-3491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398392" y="533400"/>
            <a:ext cx="5998643" cy="18851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6"/>
              </a:lnSpc>
            </a:pPr>
            <a:r>
              <a:rPr lang="es-ES" sz="4400" spc="-100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DECA</a:t>
            </a:r>
            <a:r>
              <a:rPr lang="es-ES" sz="3600" spc="-100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s-ES" sz="3800" spc="-100" dirty="0" smtClean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s-ES" sz="3800" spc="-100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Declaración Eclesiástica de Competencia Académica)</a:t>
            </a:r>
            <a:endParaRPr lang="en-US" sz="3800" spc="-100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407330" y="2662585"/>
            <a:ext cx="7653069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s-ES" sz="230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</a:t>
            </a:r>
            <a:r>
              <a:rPr lang="es-ES" sz="230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diploma oficial de la Conferencia Episcopal Española</a:t>
            </a:r>
            <a:r>
              <a:rPr lang="es-ES" sz="230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</a:t>
            </a:r>
            <a:r>
              <a:rPr lang="es-ES" sz="2300" spc="-3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ser </a:t>
            </a:r>
            <a:r>
              <a:rPr lang="es-ES" sz="230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docente de Enseñanza Religiosa Católica en Educación Infantil y Primaria en todo el territorio nacional, en centros públicos, privados y concertados.</a:t>
            </a:r>
            <a:endParaRPr lang="en-US" sz="2300" spc="-3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2834542" y="4648200"/>
            <a:ext cx="5420416" cy="6001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551"/>
              </a:lnSpc>
            </a:pPr>
            <a:r>
              <a:rPr lang="en-US" sz="4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Cuatro</a:t>
            </a:r>
            <a:r>
              <a:rPr lang="en-US" sz="4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asignaturas</a:t>
            </a:r>
            <a:endParaRPr lang="en-US" sz="4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770277" y="5355109"/>
            <a:ext cx="5284055" cy="2872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Fundamentos de Teología y Contenidos Teológicos en </a:t>
            </a:r>
            <a:r>
              <a:rPr lang="es-ES" sz="207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Infantil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207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800335 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 </a:t>
            </a:r>
            <a:r>
              <a:rPr lang="es-ES" sz="207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créditos)</a:t>
            </a:r>
            <a:endParaRPr lang="es-ES" sz="207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Pedagogía y Didáctica de la Religión en Escuela 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Infantil. 800336  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 créditos)</a:t>
            </a: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" sz="2070" spc="-11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Fundamentos de </a:t>
            </a:r>
            <a:r>
              <a:rPr lang="es-ES" sz="2070" spc="-11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Teología. </a:t>
            </a:r>
            <a:r>
              <a:rPr lang="es-ES" sz="2070" spc="-11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800476 (</a:t>
            </a:r>
            <a:r>
              <a:rPr lang="es-ES" sz="2070" spc="-11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es-ES" sz="2070" spc="-11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créditos)</a:t>
            </a: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Pedagogía y Didáctica de la Religión en la Escuela 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Primaria. 800477 (6 </a:t>
            </a:r>
            <a:r>
              <a:rPr lang="es-E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créditos)</a:t>
            </a:r>
          </a:p>
          <a:p>
            <a:pPr algn="just">
              <a:lnSpc>
                <a:spcPts val="2800"/>
              </a:lnSpc>
            </a:pPr>
            <a:endParaRPr lang="en-US" sz="2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797742" y="8001000"/>
            <a:ext cx="5457216" cy="563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90"/>
              </a:lnSpc>
            </a:pPr>
            <a:r>
              <a:rPr lang="en-US" sz="3899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En</a:t>
            </a:r>
            <a:r>
              <a:rPr lang="en-US" sz="3899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3899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qué</a:t>
            </a:r>
            <a:r>
              <a:rPr lang="en-US" sz="3899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3899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titulaciones</a:t>
            </a:r>
            <a:endParaRPr lang="en-US" sz="3899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2804515" y="8672312"/>
            <a:ext cx="5134581" cy="21454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Maestro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Infantil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y Maestro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Primaria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2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optativas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las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otras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formación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complementaria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Dobles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las 4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asignaturas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formación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3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complementaria</a:t>
            </a:r>
            <a:r>
              <a:rPr lang="en-US" sz="2070" spc="-3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780208" y="11125200"/>
            <a:ext cx="5219790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00"/>
              </a:lnSpc>
            </a:pPr>
            <a:r>
              <a:rPr lang="en-US" sz="4000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Cuándo</a:t>
            </a:r>
            <a:r>
              <a:rPr lang="en-US" sz="40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sz="4000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cursan</a:t>
            </a:r>
            <a:endParaRPr lang="en-US" sz="4000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835427" y="11815316"/>
            <a:ext cx="5153753" cy="178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asignaturas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optativas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plan de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estudios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(se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cursar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</a:t>
            </a:r>
            <a:r>
              <a:rPr lang="en-US" sz="207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07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de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formación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complementaria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primer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curso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207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desea</a:t>
            </a:r>
            <a:r>
              <a:rPr lang="en-US" sz="207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2834541" y="13797393"/>
            <a:ext cx="5238841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n-US" sz="4086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Certificado</a:t>
            </a:r>
            <a:r>
              <a:rPr lang="en-US" sz="4086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DECA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2830997" y="14501019"/>
            <a:ext cx="5236024" cy="24841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DECA corresponde a 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Unidad Docente </a:t>
            </a: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Didáctica 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las </a:t>
            </a: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CC. Sociales (Dpto. Didáctica 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las </a:t>
            </a: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CC. 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Experimentales, Sociales y </a:t>
            </a: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Matemáticas). 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n-US" sz="2070" spc="-100" dirty="0" err="1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70" spc="-100" dirty="0" err="1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CFP </a:t>
            </a:r>
            <a:r>
              <a:rPr lang="en-US" sz="2070" spc="-100" dirty="0" err="1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70" spc="-100" dirty="0" err="1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matriculación</a:t>
            </a:r>
            <a:r>
              <a:rPr lang="en-U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70" spc="-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pero</a:t>
            </a:r>
            <a:r>
              <a:rPr lang="en-U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sz="2070" spc="-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certificado</a:t>
            </a:r>
            <a:r>
              <a:rPr lang="en-U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 </a:t>
            </a:r>
            <a:r>
              <a:rPr lang="en-US" sz="2070" spc="-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tramita</a:t>
            </a:r>
            <a:r>
              <a:rPr lang="en-U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070" spc="-1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expide</a:t>
            </a:r>
            <a:r>
              <a:rPr lang="en-U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Comisión Episcopal para la Educación y Cultura, de la</a:t>
            </a:r>
            <a:r>
              <a:rPr lang="en-U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70" spc="-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Conferencia Episcopal Española</a:t>
            </a:r>
            <a:r>
              <a:rPr lang="es-ES" sz="2070" spc="-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70" spc="-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398391" y="17521556"/>
            <a:ext cx="780930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FACULTAD DE </a:t>
            </a:r>
            <a:r>
              <a:rPr lang="en-US" sz="1886" dirty="0" smtClean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EDUCACIÓN -CFP</a:t>
            </a:r>
            <a:endParaRPr lang="en-US" sz="1886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UNIVERSIDAD COMPLUTENSE DE MADRID</a:t>
            </a:r>
          </a:p>
          <a:p>
            <a:pPr>
              <a:lnSpc>
                <a:spcPts val="2641"/>
              </a:lnSpc>
            </a:pPr>
            <a:endParaRPr lang="es-ES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s-ES" sz="16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Material d</a:t>
            </a:r>
            <a:r>
              <a:rPr lang="es-ES" sz="16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esarrollado en Proyecto Innova UCM 237-2020-2021</a:t>
            </a:r>
            <a:endParaRPr lang="en-US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46" name="Group 22"/>
          <p:cNvGrpSpPr/>
          <p:nvPr/>
        </p:nvGrpSpPr>
        <p:grpSpPr>
          <a:xfrm>
            <a:off x="354623" y="14361968"/>
            <a:ext cx="2331025" cy="2331025"/>
            <a:chOff x="0" y="0"/>
            <a:chExt cx="1656080" cy="1656080"/>
          </a:xfrm>
        </p:grpSpPr>
        <p:sp>
          <p:nvSpPr>
            <p:cNvPr id="47" name="Freeform 23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8" name="Freeform 24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49" name="Freeform 25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50" name="Google Shape;60;p13"/>
          <p:cNvPicPr preferRelativeResize="0"/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30000"/>
                    </a14:imgEffect>
                    <a14:imgEffect>
                      <a14:brightnessContrast bright="100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8086" y="14645611"/>
            <a:ext cx="1280310" cy="178716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" name="Group 36"/>
          <p:cNvGrpSpPr/>
          <p:nvPr/>
        </p:nvGrpSpPr>
        <p:grpSpPr>
          <a:xfrm>
            <a:off x="354623" y="11578818"/>
            <a:ext cx="2331025" cy="2331025"/>
            <a:chOff x="0" y="0"/>
            <a:chExt cx="1656080" cy="1656080"/>
          </a:xfrm>
        </p:grpSpPr>
        <p:sp>
          <p:nvSpPr>
            <p:cNvPr id="52" name="Freeform 37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53" name="Freeform 38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54" name="Freeform 39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56" name="Group 10"/>
          <p:cNvGrpSpPr/>
          <p:nvPr/>
        </p:nvGrpSpPr>
        <p:grpSpPr>
          <a:xfrm>
            <a:off x="366317" y="8400357"/>
            <a:ext cx="2331025" cy="2331025"/>
            <a:chOff x="0" y="0"/>
            <a:chExt cx="1656080" cy="1656080"/>
          </a:xfrm>
        </p:grpSpPr>
        <p:sp>
          <p:nvSpPr>
            <p:cNvPr id="57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58" name="Freeform 12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59" name="Freeform 13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70" name="Group 10"/>
          <p:cNvGrpSpPr/>
          <p:nvPr/>
        </p:nvGrpSpPr>
        <p:grpSpPr>
          <a:xfrm>
            <a:off x="365523" y="5093828"/>
            <a:ext cx="2331025" cy="2331025"/>
            <a:chOff x="0" y="0"/>
            <a:chExt cx="1656080" cy="1656080"/>
          </a:xfrm>
        </p:grpSpPr>
        <p:sp>
          <p:nvSpPr>
            <p:cNvPr id="71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72" name="Freeform 12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73" name="Freeform 13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74" name="Imagen 73" descr="4 다이아몬드 로고 아이콘 · Pixabay의 무료 이미지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76000"/>
                    </a14:imgEffect>
                    <a14:imgEffect>
                      <a14:brightnessContrast bright="100000" contrast="-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2557">
            <a:off x="220986" y="5150102"/>
            <a:ext cx="2503390" cy="2090998"/>
          </a:xfrm>
          <a:prstGeom prst="rect">
            <a:avLst/>
          </a:prstGeom>
        </p:spPr>
      </p:pic>
      <p:pic>
        <p:nvPicPr>
          <p:cNvPr id="41" name="Picture 34" descr="tarea de planificación de proyectos iconos de computadora, planificación, ángulo, texto, rectángulo png thumbnail"/>
          <p:cNvPicPr>
            <a:picLocks noChangeAspect="1" noChangeArrowheads="1"/>
          </p:cNvPicPr>
          <p:nvPr/>
        </p:nvPicPr>
        <p:blipFill rotWithShape="1"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  <a14:imgEffect>
                      <a14:brightnessContrast bright="-12000" contras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829" t="16232" r="20320" b="17356"/>
          <a:stretch/>
        </p:blipFill>
        <p:spPr bwMode="auto">
          <a:xfrm>
            <a:off x="637953" y="12033196"/>
            <a:ext cx="1635696" cy="1419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Google Shape;68;p13"/>
          <p:cNvPicPr preferRelativeResize="0"/>
          <p:nvPr/>
        </p:nvPicPr>
        <p:blipFill>
          <a:blip r:embed="rId10">
            <a:alphaModFix/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3000" contrast="-2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203" y="8723514"/>
            <a:ext cx="1512956" cy="15624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6787</TotalTime>
  <Words>252</Words>
  <Application>Microsoft Office PowerPoint</Application>
  <PresentationFormat>Personalizado</PresentationFormat>
  <Paragraphs>19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Informativa</dc:title>
  <dc:creator>Usuario</dc:creator>
  <cp:lastModifiedBy>Julio Romero</cp:lastModifiedBy>
  <cp:revision>43</cp:revision>
  <cp:lastPrinted>2021-06-08T14:55:26Z</cp:lastPrinted>
  <dcterms:created xsi:type="dcterms:W3CDTF">2006-08-16T00:00:00Z</dcterms:created>
  <dcterms:modified xsi:type="dcterms:W3CDTF">2021-06-27T11:46:54Z</dcterms:modified>
  <dc:identifier>DAEbK631rsA</dc:identifier>
</cp:coreProperties>
</file>