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8382000" cy="19050000"/>
  <p:notesSz cx="7104063" cy="10234613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Verdana" panose="020B0604030504040204" pitchFamily="34" charset="0"/>
      <p:regular r:id="rId8"/>
      <p:bold r:id="rId9"/>
      <p:italic r:id="rId10"/>
      <p:boldItalic r:id="rId1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6" roundtripDataSignature="AMtx7mhG7Ir9QJwONEAS9Bs3g/Kku78Kv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9" d="100"/>
          <a:sy n="29" d="100"/>
        </p:scale>
        <p:origin x="3077" y="11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26" Type="http://customschemas.google.com/relationships/presentationmetadata" Target="metadata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2" Type="http://schemas.openxmlformats.org/officeDocument/2006/relationships/slide" Target="slides/slide1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28" Type="http://schemas.openxmlformats.org/officeDocument/2006/relationships/viewProps" Target="viewProps.xml"/><Relationship Id="rId10" Type="http://schemas.openxmlformats.org/officeDocument/2006/relationships/font" Target="fonts/font7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2708275" y="768350"/>
            <a:ext cx="1687513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710407" y="4861441"/>
            <a:ext cx="5683250" cy="46055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9059" tIns="99059" rIns="99059" bIns="99059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710407" y="4861441"/>
            <a:ext cx="5683250" cy="4605576"/>
          </a:xfrm>
          <a:prstGeom prst="rect">
            <a:avLst/>
          </a:prstGeom>
        </p:spPr>
        <p:txBody>
          <a:bodyPr spcFirstLastPara="1" wrap="square" lIns="99059" tIns="99059" rIns="99059" bIns="99059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708275" y="768350"/>
            <a:ext cx="1687513" cy="383698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6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6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7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8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9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0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10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0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2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2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2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3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3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R="0" lvl="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64" name="Google Shape;64;p13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4"/>
          <p:cNvSpPr txBox="1">
            <a:spLocks noGrp="1"/>
          </p:cNvSpPr>
          <p:nvPr>
            <p:ph type="body" idx="1"/>
          </p:nvPr>
        </p:nvSpPr>
        <p:spPr>
          <a:xfrm rot="5400000">
            <a:off x="2309018" y="-251619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5"/>
          <p:cNvSpPr txBox="1">
            <a:spLocks noGrp="1"/>
          </p:cNvSpPr>
          <p:nvPr>
            <p:ph type="title"/>
          </p:nvPr>
        </p:nvSpPr>
        <p:spPr>
          <a:xfrm rot="5400000">
            <a:off x="4732337" y="2171700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1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9FA"/>
        </a:solid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4" name="Google Shape;84;p1"/>
          <p:cNvGrpSpPr/>
          <p:nvPr/>
        </p:nvGrpSpPr>
        <p:grpSpPr>
          <a:xfrm>
            <a:off x="78850" y="206162"/>
            <a:ext cx="8303150" cy="2504048"/>
            <a:chOff x="0" y="0"/>
            <a:chExt cx="16272571" cy="4907452"/>
          </a:xfrm>
        </p:grpSpPr>
        <p:sp>
          <p:nvSpPr>
            <p:cNvPr id="85" name="Google Shape;85;p1"/>
            <p:cNvSpPr/>
            <p:nvPr/>
          </p:nvSpPr>
          <p:spPr>
            <a:xfrm>
              <a:off x="304800" y="304800"/>
              <a:ext cx="15967771" cy="4602652"/>
            </a:xfrm>
            <a:custGeom>
              <a:avLst/>
              <a:gdLst/>
              <a:ahLst/>
              <a:cxnLst/>
              <a:rect l="l" t="t" r="r" b="b"/>
              <a:pathLst>
                <a:path w="15967771" h="4602652" extrusionOk="0">
                  <a:moveTo>
                    <a:pt x="15967771" y="0"/>
                  </a:moveTo>
                  <a:lnTo>
                    <a:pt x="15967771" y="4602652"/>
                  </a:lnTo>
                  <a:lnTo>
                    <a:pt x="0" y="4602652"/>
                  </a:lnTo>
                  <a:lnTo>
                    <a:pt x="0" y="4297852"/>
                  </a:lnTo>
                  <a:lnTo>
                    <a:pt x="15662971" y="4297852"/>
                  </a:lnTo>
                  <a:lnTo>
                    <a:pt x="15662971" y="0"/>
                  </a:lnTo>
                  <a:close/>
                </a:path>
              </a:pathLst>
            </a:custGeom>
            <a:solidFill>
              <a:srgbClr val="F4F9FA"/>
            </a:solidFill>
            <a:ln>
              <a:noFill/>
            </a:ln>
          </p:spPr>
        </p:sp>
        <p:sp>
          <p:nvSpPr>
            <p:cNvPr id="86" name="Google Shape;86;p1"/>
            <p:cNvSpPr/>
            <p:nvPr/>
          </p:nvSpPr>
          <p:spPr>
            <a:xfrm>
              <a:off x="0" y="0"/>
              <a:ext cx="15967771" cy="4602652"/>
            </a:xfrm>
            <a:custGeom>
              <a:avLst/>
              <a:gdLst/>
              <a:ahLst/>
              <a:cxnLst/>
              <a:rect l="l" t="t" r="r" b="b"/>
              <a:pathLst>
                <a:path w="15967771" h="4602652" extrusionOk="0">
                  <a:moveTo>
                    <a:pt x="0" y="0"/>
                  </a:moveTo>
                  <a:lnTo>
                    <a:pt x="15967771" y="0"/>
                  </a:lnTo>
                  <a:lnTo>
                    <a:pt x="15967771" y="4602652"/>
                  </a:lnTo>
                  <a:lnTo>
                    <a:pt x="0" y="4602652"/>
                  </a:lnTo>
                  <a:close/>
                </a:path>
              </a:pathLst>
            </a:custGeom>
            <a:solidFill>
              <a:srgbClr val="79A8BE"/>
            </a:solidFill>
            <a:ln>
              <a:noFill/>
            </a:ln>
          </p:spPr>
        </p:sp>
      </p:grpSp>
      <p:sp>
        <p:nvSpPr>
          <p:cNvPr id="87" name="Google Shape;87;p1"/>
          <p:cNvSpPr/>
          <p:nvPr/>
        </p:nvSpPr>
        <p:spPr>
          <a:xfrm>
            <a:off x="8781" y="17482894"/>
            <a:ext cx="8373219" cy="1491488"/>
          </a:xfrm>
          <a:custGeom>
            <a:avLst/>
            <a:gdLst/>
            <a:ahLst/>
            <a:cxnLst/>
            <a:rect l="l" t="t" r="r" b="b"/>
            <a:pathLst>
              <a:path w="8331561" h="1625600" extrusionOk="0">
                <a:moveTo>
                  <a:pt x="0" y="0"/>
                </a:moveTo>
                <a:lnTo>
                  <a:pt x="8331561" y="0"/>
                </a:lnTo>
                <a:lnTo>
                  <a:pt x="8331561" y="1625600"/>
                </a:lnTo>
                <a:lnTo>
                  <a:pt x="0" y="1625600"/>
                </a:lnTo>
                <a:close/>
              </a:path>
            </a:pathLst>
          </a:custGeom>
          <a:solidFill>
            <a:srgbClr val="79A8BE"/>
          </a:solidFill>
          <a:ln>
            <a:noFill/>
          </a:ln>
        </p:spPr>
      </p:sp>
      <p:grpSp>
        <p:nvGrpSpPr>
          <p:cNvPr id="88" name="Google Shape;88;p1"/>
          <p:cNvGrpSpPr/>
          <p:nvPr/>
        </p:nvGrpSpPr>
        <p:grpSpPr>
          <a:xfrm>
            <a:off x="6574953" y="339293"/>
            <a:ext cx="1498430" cy="2013662"/>
            <a:chOff x="0" y="0"/>
            <a:chExt cx="3663950" cy="4923790"/>
          </a:xfrm>
        </p:grpSpPr>
        <p:sp>
          <p:nvSpPr>
            <p:cNvPr id="89" name="Google Shape;89;p1"/>
            <p:cNvSpPr/>
            <p:nvPr/>
          </p:nvSpPr>
          <p:spPr>
            <a:xfrm>
              <a:off x="31750" y="31750"/>
              <a:ext cx="3600450" cy="4859020"/>
            </a:xfrm>
            <a:custGeom>
              <a:avLst/>
              <a:gdLst/>
              <a:ahLst/>
              <a:cxnLst/>
              <a:rect l="l" t="t" r="r" b="b"/>
              <a:pathLst>
                <a:path w="3600450" h="4859020" extrusionOk="0">
                  <a:moveTo>
                    <a:pt x="3600450" y="4499610"/>
                  </a:moveTo>
                  <a:cubicBezTo>
                    <a:pt x="3600450" y="4699000"/>
                    <a:pt x="3439160" y="4859020"/>
                    <a:pt x="3241040" y="4859020"/>
                  </a:cubicBezTo>
                  <a:lnTo>
                    <a:pt x="359410" y="4859020"/>
                  </a:lnTo>
                  <a:cubicBezTo>
                    <a:pt x="160020" y="4859020"/>
                    <a:pt x="0" y="4697730"/>
                    <a:pt x="0" y="4499610"/>
                  </a:cubicBezTo>
                  <a:lnTo>
                    <a:pt x="0" y="359410"/>
                  </a:lnTo>
                  <a:cubicBezTo>
                    <a:pt x="0" y="160020"/>
                    <a:pt x="161290" y="0"/>
                    <a:pt x="359410" y="0"/>
                  </a:cubicBezTo>
                  <a:lnTo>
                    <a:pt x="3239770" y="0"/>
                  </a:lnTo>
                  <a:cubicBezTo>
                    <a:pt x="3439160" y="0"/>
                    <a:pt x="3599180" y="161290"/>
                    <a:pt x="3599180" y="359410"/>
                  </a:cubicBezTo>
                  <a:lnTo>
                    <a:pt x="3600450" y="4499610"/>
                  </a:lnTo>
                  <a:close/>
                </a:path>
              </a:pathLst>
            </a:custGeom>
            <a:blipFill rotWithShape="1">
              <a:blip r:embed="rId3">
                <a:alphaModFix/>
              </a:blip>
              <a:stretch>
                <a:fillRect l="-13296" t="-11691" r="-24907" b="-34910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1"/>
            <p:cNvSpPr/>
            <p:nvPr/>
          </p:nvSpPr>
          <p:spPr>
            <a:xfrm>
              <a:off x="0" y="0"/>
              <a:ext cx="3663950" cy="4923790"/>
            </a:xfrm>
            <a:custGeom>
              <a:avLst/>
              <a:gdLst/>
              <a:ahLst/>
              <a:cxnLst/>
              <a:rect l="l" t="t" r="r" b="b"/>
              <a:pathLst>
                <a:path w="3663950" h="4923790" extrusionOk="0">
                  <a:moveTo>
                    <a:pt x="3271520" y="4923790"/>
                  </a:moveTo>
                  <a:lnTo>
                    <a:pt x="391160" y="4923790"/>
                  </a:lnTo>
                  <a:cubicBezTo>
                    <a:pt x="175260" y="4923790"/>
                    <a:pt x="0" y="4748530"/>
                    <a:pt x="0" y="4532630"/>
                  </a:cubicBezTo>
                  <a:lnTo>
                    <a:pt x="0" y="392430"/>
                  </a:lnTo>
                  <a:cubicBezTo>
                    <a:pt x="0" y="175260"/>
                    <a:pt x="175260" y="0"/>
                    <a:pt x="391160" y="0"/>
                  </a:cubicBezTo>
                  <a:lnTo>
                    <a:pt x="3271520" y="0"/>
                  </a:lnTo>
                  <a:cubicBezTo>
                    <a:pt x="3487420" y="0"/>
                    <a:pt x="3662680" y="175260"/>
                    <a:pt x="3662680" y="391160"/>
                  </a:cubicBezTo>
                  <a:lnTo>
                    <a:pt x="3662680" y="4531360"/>
                  </a:lnTo>
                  <a:cubicBezTo>
                    <a:pt x="3663950" y="4747260"/>
                    <a:pt x="3487420" y="4923790"/>
                    <a:pt x="3271520" y="4923790"/>
                  </a:cubicBezTo>
                  <a:close/>
                  <a:moveTo>
                    <a:pt x="391160" y="63500"/>
                  </a:moveTo>
                  <a:cubicBezTo>
                    <a:pt x="210820" y="63500"/>
                    <a:pt x="63500" y="210820"/>
                    <a:pt x="63500" y="391160"/>
                  </a:cubicBezTo>
                  <a:lnTo>
                    <a:pt x="63500" y="4531360"/>
                  </a:lnTo>
                  <a:cubicBezTo>
                    <a:pt x="63500" y="4712970"/>
                    <a:pt x="210820" y="4859020"/>
                    <a:pt x="391160" y="4859020"/>
                  </a:cubicBezTo>
                  <a:lnTo>
                    <a:pt x="3271520" y="4859020"/>
                  </a:lnTo>
                  <a:cubicBezTo>
                    <a:pt x="3453130" y="4859020"/>
                    <a:pt x="3599180" y="4711700"/>
                    <a:pt x="3599180" y="4531360"/>
                  </a:cubicBezTo>
                  <a:lnTo>
                    <a:pt x="3599180" y="391160"/>
                  </a:lnTo>
                  <a:cubicBezTo>
                    <a:pt x="3599180" y="209550"/>
                    <a:pt x="3451860" y="63500"/>
                    <a:pt x="3271520" y="63500"/>
                  </a:cubicBezTo>
                  <a:lnTo>
                    <a:pt x="391160" y="63500"/>
                  </a:lnTo>
                  <a:close/>
                </a:path>
              </a:pathLst>
            </a:custGeom>
            <a:solidFill>
              <a:srgbClr val="F5F5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1" name="Google Shape;91;p1"/>
          <p:cNvGrpSpPr/>
          <p:nvPr/>
        </p:nvGrpSpPr>
        <p:grpSpPr>
          <a:xfrm>
            <a:off x="398392" y="14558789"/>
            <a:ext cx="2331025" cy="2331025"/>
            <a:chOff x="0" y="0"/>
            <a:chExt cx="1656080" cy="1656080"/>
          </a:xfrm>
        </p:grpSpPr>
        <p:sp>
          <p:nvSpPr>
            <p:cNvPr id="92" name="Google Shape;92;p1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 extrusionOk="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  <a:ln>
              <a:noFill/>
            </a:ln>
          </p:spPr>
        </p:sp>
        <p:sp>
          <p:nvSpPr>
            <p:cNvPr id="93" name="Google Shape;93;p1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 extrusionOk="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  <a:ln>
              <a:noFill/>
            </a:ln>
          </p:spPr>
        </p:sp>
        <p:sp>
          <p:nvSpPr>
            <p:cNvPr id="94" name="Google Shape;94;p1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 extrusionOk="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5" name="Google Shape;95;p1"/>
          <p:cNvGrpSpPr/>
          <p:nvPr/>
        </p:nvGrpSpPr>
        <p:grpSpPr>
          <a:xfrm>
            <a:off x="354623" y="5421713"/>
            <a:ext cx="2331025" cy="2331025"/>
            <a:chOff x="0" y="0"/>
            <a:chExt cx="1656080" cy="1656080"/>
          </a:xfrm>
        </p:grpSpPr>
        <p:sp>
          <p:nvSpPr>
            <p:cNvPr id="96" name="Google Shape;96;p1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 extrusionOk="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  <a:ln>
              <a:noFill/>
            </a:ln>
          </p:spPr>
        </p:sp>
        <p:sp>
          <p:nvSpPr>
            <p:cNvPr id="97" name="Google Shape;97;p1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 extrusionOk="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  <a:ln>
              <a:noFill/>
            </a:ln>
          </p:spPr>
        </p:sp>
        <p:sp>
          <p:nvSpPr>
            <p:cNvPr id="98" name="Google Shape;98;p1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 extrusionOk="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0" name="Google Shape;100;p1"/>
          <p:cNvSpPr txBox="1"/>
          <p:nvPr/>
        </p:nvSpPr>
        <p:spPr>
          <a:xfrm>
            <a:off x="398392" y="740075"/>
            <a:ext cx="5998643" cy="15066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800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533" b="0" i="0" u="none" strike="noStrike" cap="none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sym typeface="Arial"/>
              </a:rPr>
              <a:t>UTILIDADES DE GEA-UCM-NET</a:t>
            </a:r>
            <a:endParaRPr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1" name="Google Shape;101;p1"/>
          <p:cNvSpPr txBox="1"/>
          <p:nvPr/>
        </p:nvSpPr>
        <p:spPr>
          <a:xfrm>
            <a:off x="612600" y="3214382"/>
            <a:ext cx="7156800" cy="213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 dirty="0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UCM-Net </a:t>
            </a:r>
            <a:r>
              <a:rPr lang="en-US" sz="2600" dirty="0" err="1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recoge</a:t>
            </a:r>
            <a:r>
              <a:rPr lang="en-US" sz="2600" dirty="0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todos</a:t>
            </a:r>
            <a:r>
              <a:rPr lang="en-US" sz="2600" dirty="0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tus</a:t>
            </a:r>
            <a:r>
              <a:rPr lang="en-US" sz="2600" dirty="0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datos</a:t>
            </a:r>
            <a:r>
              <a:rPr lang="en-US" sz="2600" dirty="0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 para la </a:t>
            </a:r>
            <a:r>
              <a:rPr lang="en-US" sz="2600" dirty="0" err="1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gestión</a:t>
            </a:r>
            <a:r>
              <a:rPr lang="en-US" sz="2600" dirty="0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 de los </a:t>
            </a:r>
            <a:r>
              <a:rPr lang="en-US" sz="2600" dirty="0" err="1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procesos</a:t>
            </a:r>
            <a:r>
              <a:rPr lang="en-US" sz="2600" dirty="0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administrativos</a:t>
            </a:r>
            <a:r>
              <a:rPr lang="en-US" sz="2600" dirty="0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 y </a:t>
            </a:r>
            <a:r>
              <a:rPr lang="en-US" sz="2600" dirty="0" err="1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académicos</a:t>
            </a:r>
            <a:r>
              <a:rPr lang="en-US" sz="2600" dirty="0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. A </a:t>
            </a:r>
            <a:r>
              <a:rPr lang="en-US" sz="2600" dirty="0" err="1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través</a:t>
            </a:r>
            <a:r>
              <a:rPr lang="en-US" sz="2600" dirty="0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 de UCM-NET </a:t>
            </a:r>
            <a:r>
              <a:rPr lang="en-US" sz="2600" dirty="0" err="1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podrás</a:t>
            </a:r>
            <a:r>
              <a:rPr lang="en-US" sz="2600" dirty="0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 </a:t>
            </a:r>
            <a:r>
              <a:rPr lang="en-US" sz="2600" dirty="0" err="1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consultar</a:t>
            </a:r>
            <a:r>
              <a:rPr lang="en-US" sz="2600" dirty="0">
                <a:solidFill>
                  <a:schemeClr val="dk1"/>
                </a:solidFill>
                <a:latin typeface="+mn-lt"/>
                <a:ea typeface="Trebuchet MS"/>
                <a:cs typeface="Trebuchet MS"/>
                <a:sym typeface="Trebuchet MS"/>
              </a:rPr>
              <a:t>:</a:t>
            </a:r>
            <a:endParaRPr sz="2600" dirty="0">
              <a:latin typeface="+mn-lt"/>
            </a:endParaRPr>
          </a:p>
          <a:p>
            <a:pPr marL="0" marR="0" lvl="0" indent="0" algn="ctr" rtl="0">
              <a:lnSpc>
                <a:spcPct val="139991"/>
              </a:lnSpc>
              <a:spcBef>
                <a:spcPts val="1000"/>
              </a:spcBef>
              <a:spcAft>
                <a:spcPts val="0"/>
              </a:spcAft>
              <a:buNone/>
            </a:pPr>
            <a:endParaRPr sz="2600" dirty="0">
              <a:latin typeface="+mn-lt"/>
            </a:endParaRPr>
          </a:p>
        </p:txBody>
      </p:sp>
      <p:grpSp>
        <p:nvGrpSpPr>
          <p:cNvPr id="102" name="Google Shape;102;p1"/>
          <p:cNvGrpSpPr/>
          <p:nvPr/>
        </p:nvGrpSpPr>
        <p:grpSpPr>
          <a:xfrm>
            <a:off x="354623" y="8129956"/>
            <a:ext cx="2331025" cy="2331025"/>
            <a:chOff x="0" y="0"/>
            <a:chExt cx="1656080" cy="1656080"/>
          </a:xfrm>
        </p:grpSpPr>
        <p:sp>
          <p:nvSpPr>
            <p:cNvPr id="103" name="Google Shape;103;p1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 extrusionOk="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  <a:ln>
              <a:noFill/>
            </a:ln>
          </p:spPr>
        </p:sp>
        <p:sp>
          <p:nvSpPr>
            <p:cNvPr id="104" name="Google Shape;104;p1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 extrusionOk="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  <a:ln>
              <a:noFill/>
            </a:ln>
          </p:spPr>
        </p:sp>
        <p:sp>
          <p:nvSpPr>
            <p:cNvPr id="105" name="Google Shape;105;p1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 extrusionOk="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7" name="Google Shape;107;p1"/>
          <p:cNvSpPr txBox="1"/>
          <p:nvPr/>
        </p:nvSpPr>
        <p:spPr>
          <a:xfrm>
            <a:off x="2658412" y="5183163"/>
            <a:ext cx="5339100" cy="702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1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1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  <a:cs typeface="Nunito"/>
                <a:sym typeface="Nunito"/>
              </a:rPr>
              <a:t>Datos</a:t>
            </a:r>
            <a:r>
              <a:rPr lang="en-US" sz="4100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  <a:cs typeface="Nunito"/>
                <a:sym typeface="Nunito"/>
              </a:rPr>
              <a:t> </a:t>
            </a:r>
            <a:r>
              <a:rPr lang="en-US" sz="41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  <a:cs typeface="Nunito"/>
                <a:sym typeface="Nunito"/>
              </a:rPr>
              <a:t>personales</a:t>
            </a:r>
            <a:endParaRPr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08" name="Google Shape;108;p1"/>
          <p:cNvSpPr txBox="1"/>
          <p:nvPr/>
        </p:nvSpPr>
        <p:spPr>
          <a:xfrm>
            <a:off x="2725600" y="5906351"/>
            <a:ext cx="5204700" cy="135729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Gea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te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permite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revisar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los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datos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personales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que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constan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a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nivel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administrativo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y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académico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en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la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universidad</a:t>
            </a:r>
            <a:endParaRPr dirty="0">
              <a:latin typeface="+mj-lt"/>
            </a:endParaRPr>
          </a:p>
        </p:txBody>
      </p:sp>
      <p:sp>
        <p:nvSpPr>
          <p:cNvPr id="109" name="Google Shape;109;p1"/>
          <p:cNvSpPr txBox="1"/>
          <p:nvPr/>
        </p:nvSpPr>
        <p:spPr>
          <a:xfrm>
            <a:off x="2809462" y="8085576"/>
            <a:ext cx="5958020" cy="6600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00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899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  <a:cs typeface="Nunito"/>
                <a:sym typeface="Nunito"/>
              </a:rPr>
              <a:t>Situación</a:t>
            </a:r>
            <a:r>
              <a:rPr lang="en-US" sz="3899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  <a:cs typeface="Nunito"/>
                <a:sym typeface="Nunito"/>
              </a:rPr>
              <a:t> </a:t>
            </a:r>
            <a:r>
              <a:rPr lang="en-US" sz="3899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  <a:cs typeface="Nunito"/>
                <a:sym typeface="Nunito"/>
              </a:rPr>
              <a:t>económica</a:t>
            </a:r>
            <a:r>
              <a:rPr lang="en-US" sz="3899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  <a:cs typeface="Nunito"/>
                <a:sym typeface="Nunito"/>
              </a:rPr>
              <a:t> </a:t>
            </a:r>
            <a:endParaRPr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0" name="Google Shape;110;p1"/>
          <p:cNvSpPr txBox="1"/>
          <p:nvPr/>
        </p:nvSpPr>
        <p:spPr>
          <a:xfrm>
            <a:off x="2816142" y="8770778"/>
            <a:ext cx="4918800" cy="226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Gea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te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permite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revisar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y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gestionar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las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diferentes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situaciones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de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pago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de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tu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matrícula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.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Además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,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podrás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modificar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domiciliaciones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bancarias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o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pagar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recibos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pendientes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a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través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de la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tarjeta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.</a:t>
            </a:r>
            <a:endParaRPr dirty="0">
              <a:latin typeface="+mj-lt"/>
            </a:endParaRPr>
          </a:p>
        </p:txBody>
      </p:sp>
      <p:sp>
        <p:nvSpPr>
          <p:cNvPr id="111" name="Google Shape;111;p1"/>
          <p:cNvSpPr txBox="1"/>
          <p:nvPr/>
        </p:nvSpPr>
        <p:spPr>
          <a:xfrm>
            <a:off x="2868562" y="11284578"/>
            <a:ext cx="3892800" cy="6771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  <a:cs typeface="Nunito"/>
                <a:sym typeface="Nunito"/>
              </a:rPr>
              <a:t>Consultar</a:t>
            </a:r>
            <a:r>
              <a:rPr lang="en-US" sz="4000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  <a:cs typeface="Nunito"/>
                <a:sym typeface="Nunito"/>
              </a:rPr>
              <a:t> SIDI</a:t>
            </a:r>
            <a:endParaRPr dirty="0"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2" name="Google Shape;112;p1"/>
          <p:cNvSpPr txBox="1"/>
          <p:nvPr/>
        </p:nvSpPr>
        <p:spPr>
          <a:xfrm>
            <a:off x="2816142" y="12057004"/>
            <a:ext cx="4918800" cy="1356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4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SIDI es el Sistema de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Datos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Integrados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de la Universidad.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Te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permite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conocer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cifras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y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datos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de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nuestra</a:t>
            </a:r>
            <a:r>
              <a:rPr lang="en-US" sz="2100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00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universidad</a:t>
            </a:r>
            <a:endParaRPr dirty="0">
              <a:latin typeface="+mj-lt"/>
            </a:endParaRPr>
          </a:p>
        </p:txBody>
      </p:sp>
      <p:sp>
        <p:nvSpPr>
          <p:cNvPr id="113" name="Google Shape;113;p1"/>
          <p:cNvSpPr txBox="1"/>
          <p:nvPr/>
        </p:nvSpPr>
        <p:spPr>
          <a:xfrm>
            <a:off x="2869579" y="13595415"/>
            <a:ext cx="5837786" cy="17235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1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 dirty="0" err="1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  <a:sym typeface="Nunito"/>
              </a:rPr>
              <a:t>Expediente</a:t>
            </a:r>
            <a:r>
              <a:rPr lang="en-US" sz="4000" dirty="0">
                <a:solidFill>
                  <a:srgbClr val="230871"/>
                </a:solidFill>
                <a:latin typeface="Verdana" panose="020B0604030504040204" pitchFamily="34" charset="0"/>
                <a:ea typeface="Verdana" panose="020B0604030504040204" pitchFamily="34" charset="0"/>
                <a:sym typeface="Nunito"/>
              </a:rPr>
              <a:t> y matricula</a:t>
            </a:r>
            <a:endParaRPr sz="4000" dirty="0">
              <a:solidFill>
                <a:srgbClr val="23087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14" name="Google Shape;114;p1"/>
          <p:cNvSpPr txBox="1"/>
          <p:nvPr/>
        </p:nvSpPr>
        <p:spPr>
          <a:xfrm>
            <a:off x="2951100" y="15294118"/>
            <a:ext cx="4818300" cy="18717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just" rtl="0">
              <a:lnSpc>
                <a:spcPct val="14000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72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Podrás</a:t>
            </a:r>
            <a:r>
              <a:rPr lang="en-US" sz="2172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72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matricularte</a:t>
            </a:r>
            <a:r>
              <a:rPr lang="en-US" sz="2172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y </a:t>
            </a:r>
            <a:r>
              <a:rPr lang="en-US" sz="2172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revisar</a:t>
            </a:r>
            <a:r>
              <a:rPr lang="en-US" sz="2172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72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tu</a:t>
            </a:r>
            <a:r>
              <a:rPr lang="en-US" sz="2172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72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expediente</a:t>
            </a:r>
            <a:r>
              <a:rPr lang="en-US" sz="2172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con el </a:t>
            </a:r>
            <a:r>
              <a:rPr lang="en-US" sz="2172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número</a:t>
            </a:r>
            <a:r>
              <a:rPr lang="en-US" sz="2172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de </a:t>
            </a:r>
            <a:r>
              <a:rPr lang="en-US" sz="2172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créditos</a:t>
            </a:r>
            <a:r>
              <a:rPr lang="en-US" sz="2172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72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superados</a:t>
            </a:r>
            <a:r>
              <a:rPr lang="en-US" sz="2172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y </a:t>
            </a:r>
            <a:r>
              <a:rPr lang="en-US" sz="2172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pendientes</a:t>
            </a:r>
            <a:r>
              <a:rPr lang="en-US" sz="2172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</a:t>
            </a:r>
            <a:r>
              <a:rPr lang="en-US" sz="2172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tus</a:t>
            </a:r>
            <a:r>
              <a:rPr lang="en-US" sz="2172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, </a:t>
            </a:r>
            <a:r>
              <a:rPr lang="en-US" sz="2172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calificaciones</a:t>
            </a:r>
            <a:r>
              <a:rPr lang="en-US" sz="2172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y </a:t>
            </a:r>
            <a:r>
              <a:rPr lang="en-US" sz="2172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situación</a:t>
            </a:r>
            <a:r>
              <a:rPr lang="en-US" sz="2172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 de las </a:t>
            </a:r>
            <a:r>
              <a:rPr lang="en-US" sz="2172" dirty="0" err="1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actas</a:t>
            </a:r>
            <a:r>
              <a:rPr lang="en-US" sz="2172" dirty="0">
                <a:solidFill>
                  <a:srgbClr val="230871"/>
                </a:solidFill>
                <a:latin typeface="+mj-lt"/>
                <a:ea typeface="Nunito"/>
                <a:cs typeface="Nunito"/>
                <a:sym typeface="Nunito"/>
              </a:rPr>
              <a:t>.</a:t>
            </a:r>
            <a:endParaRPr dirty="0">
              <a:latin typeface="+mj-lt"/>
            </a:endParaRPr>
          </a:p>
        </p:txBody>
      </p:sp>
      <p:sp>
        <p:nvSpPr>
          <p:cNvPr id="115" name="Google Shape;115;p1"/>
          <p:cNvSpPr txBox="1"/>
          <p:nvPr/>
        </p:nvSpPr>
        <p:spPr>
          <a:xfrm>
            <a:off x="354623" y="17664705"/>
            <a:ext cx="7809300" cy="10144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lnSpc>
                <a:spcPct val="14003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Nunito"/>
                <a:sym typeface="Nunito"/>
              </a:rPr>
              <a:t>FACULTAD DE EDUCACIÓN -CFP</a:t>
            </a:r>
            <a:endParaRPr sz="1600" dirty="0">
              <a:latin typeface="Verdana" panose="020B0604030504040204" pitchFamily="34" charset="0"/>
              <a:ea typeface="Verdana" panose="020B0604030504040204" pitchFamily="34" charset="0"/>
            </a:endParaRPr>
          </a:p>
          <a:p>
            <a:pPr marL="0" marR="0" lvl="0" indent="0" algn="l" rtl="0">
              <a:lnSpc>
                <a:spcPct val="140031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>
                <a:solidFill>
                  <a:srgbClr val="F5F5EF"/>
                </a:solidFill>
                <a:latin typeface="Verdana" panose="020B0604030504040204" pitchFamily="34" charset="0"/>
                <a:ea typeface="Verdana" panose="020B0604030504040204" pitchFamily="34" charset="0"/>
                <a:cs typeface="Nunito"/>
                <a:sym typeface="Nunito"/>
              </a:rPr>
              <a:t>UNIVERSIDAD COMPLUTENSE DE MADRID</a:t>
            </a:r>
            <a:endParaRPr sz="1600" b="1" i="0" u="none" strike="noStrike" cap="none" dirty="0">
              <a:solidFill>
                <a:schemeClr val="lt1"/>
              </a:solidFill>
              <a:latin typeface="Verdana" panose="020B0604030504040204" pitchFamily="34" charset="0"/>
              <a:ea typeface="Verdana" panose="020B0604030504040204" pitchFamily="34" charset="0"/>
              <a:sym typeface="Arial"/>
            </a:endParaRPr>
          </a:p>
          <a:p>
            <a:pPr marL="0" marR="0" lvl="0" indent="0" algn="l" rtl="0">
              <a:lnSpc>
                <a:spcPct val="1320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600" b="1" i="0" u="none" strike="noStrike" cap="none" dirty="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sym typeface="Arial"/>
              </a:rPr>
              <a:t>Material </a:t>
            </a:r>
            <a:r>
              <a:rPr lang="en-US" sz="1600" b="1" i="0" u="none" strike="noStrike" cap="none" dirty="0" err="1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sym typeface="Arial"/>
              </a:rPr>
              <a:t>desarrollado</a:t>
            </a:r>
            <a:r>
              <a:rPr lang="en-US" sz="1600" b="1" i="0" u="none" strike="noStrike" cap="none" dirty="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sym typeface="Arial"/>
              </a:rPr>
              <a:t> </a:t>
            </a:r>
            <a:r>
              <a:rPr lang="en-US" sz="1600" b="1" i="0" u="none" strike="noStrike" cap="none" dirty="0" err="1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sym typeface="Arial"/>
              </a:rPr>
              <a:t>en</a:t>
            </a:r>
            <a:r>
              <a:rPr lang="en-US" sz="1600" b="1" i="0" u="none" strike="noStrike" cap="none" dirty="0">
                <a:solidFill>
                  <a:schemeClr val="lt1"/>
                </a:solidFill>
                <a:latin typeface="Verdana" panose="020B0604030504040204" pitchFamily="34" charset="0"/>
                <a:ea typeface="Verdana" panose="020B0604030504040204" pitchFamily="34" charset="0"/>
                <a:sym typeface="Arial"/>
              </a:rPr>
              <a:t> Proyecto Innova UCM 237-2020-2021</a:t>
            </a:r>
            <a:endParaRPr sz="1600" b="1" i="0" u="none" strike="noStrike" cap="none" dirty="0">
              <a:solidFill>
                <a:schemeClr val="lt1"/>
              </a:solidFill>
              <a:latin typeface="Verdana" panose="020B0604030504040204" pitchFamily="34" charset="0"/>
              <a:ea typeface="Verdana" panose="020B0604030504040204" pitchFamily="34" charset="0"/>
              <a:cs typeface="Nunito"/>
              <a:sym typeface="Nunito"/>
            </a:endParaRPr>
          </a:p>
        </p:txBody>
      </p:sp>
      <p:grpSp>
        <p:nvGrpSpPr>
          <p:cNvPr id="116" name="Google Shape;116;p1"/>
          <p:cNvGrpSpPr/>
          <p:nvPr/>
        </p:nvGrpSpPr>
        <p:grpSpPr>
          <a:xfrm>
            <a:off x="398392" y="11429889"/>
            <a:ext cx="2331025" cy="2331025"/>
            <a:chOff x="0" y="0"/>
            <a:chExt cx="1656080" cy="1656080"/>
          </a:xfrm>
        </p:grpSpPr>
        <p:sp>
          <p:nvSpPr>
            <p:cNvPr id="117" name="Google Shape;117;p1"/>
            <p:cNvSpPr/>
            <p:nvPr/>
          </p:nvSpPr>
          <p:spPr>
            <a:xfrm>
              <a:off x="92710" y="293370"/>
              <a:ext cx="1550670" cy="1350010"/>
            </a:xfrm>
            <a:custGeom>
              <a:avLst/>
              <a:gdLst/>
              <a:ahLst/>
              <a:cxnLst/>
              <a:rect l="l" t="t" r="r" b="b"/>
              <a:pathLst>
                <a:path w="1550670" h="1350010" extrusionOk="0">
                  <a:moveTo>
                    <a:pt x="0" y="1295400"/>
                  </a:moveTo>
                  <a:lnTo>
                    <a:pt x="0" y="1350010"/>
                  </a:lnTo>
                  <a:lnTo>
                    <a:pt x="1550670" y="1350010"/>
                  </a:lnTo>
                  <a:lnTo>
                    <a:pt x="1550670" y="54610"/>
                  </a:lnTo>
                  <a:lnTo>
                    <a:pt x="1496060" y="0"/>
                  </a:lnTo>
                  <a:lnTo>
                    <a:pt x="1496060" y="1295400"/>
                  </a:lnTo>
                  <a:close/>
                </a:path>
              </a:pathLst>
            </a:custGeom>
            <a:solidFill>
              <a:srgbClr val="F4F9FA"/>
            </a:solidFill>
            <a:ln>
              <a:noFill/>
            </a:ln>
          </p:spPr>
        </p:sp>
        <p:sp>
          <p:nvSpPr>
            <p:cNvPr id="118" name="Google Shape;118;p1"/>
            <p:cNvSpPr/>
            <p:nvPr/>
          </p:nvSpPr>
          <p:spPr>
            <a:xfrm>
              <a:off x="6350" y="11430"/>
              <a:ext cx="1576070" cy="1564640"/>
            </a:xfrm>
            <a:custGeom>
              <a:avLst/>
              <a:gdLst/>
              <a:ahLst/>
              <a:cxnLst/>
              <a:rect l="l" t="t" r="r" b="b"/>
              <a:pathLst>
                <a:path w="1576070" h="1564640" extrusionOk="0">
                  <a:moveTo>
                    <a:pt x="1305560" y="0"/>
                  </a:moveTo>
                  <a:lnTo>
                    <a:pt x="0" y="1270"/>
                  </a:lnTo>
                  <a:lnTo>
                    <a:pt x="0" y="1564640"/>
                  </a:lnTo>
                  <a:lnTo>
                    <a:pt x="1574800" y="1564640"/>
                  </a:lnTo>
                  <a:lnTo>
                    <a:pt x="1576070" y="266700"/>
                  </a:lnTo>
                  <a:close/>
                </a:path>
              </a:pathLst>
            </a:custGeom>
            <a:solidFill>
              <a:srgbClr val="79A8BE"/>
            </a:solidFill>
            <a:ln>
              <a:noFill/>
            </a:ln>
          </p:spPr>
        </p:sp>
        <p:sp>
          <p:nvSpPr>
            <p:cNvPr id="119" name="Google Shape;119;p1"/>
            <p:cNvSpPr/>
            <p:nvPr/>
          </p:nvSpPr>
          <p:spPr>
            <a:xfrm>
              <a:off x="0" y="0"/>
              <a:ext cx="1656080" cy="1656080"/>
            </a:xfrm>
            <a:custGeom>
              <a:avLst/>
              <a:gdLst/>
              <a:ahLst/>
              <a:cxnLst/>
              <a:rect l="l" t="t" r="r" b="b"/>
              <a:pathLst>
                <a:path w="1656080" h="1656080" extrusionOk="0">
                  <a:moveTo>
                    <a:pt x="1588770" y="275590"/>
                  </a:moveTo>
                  <a:lnTo>
                    <a:pt x="1588770" y="275590"/>
                  </a:lnTo>
                  <a:lnTo>
                    <a:pt x="1587500" y="274320"/>
                  </a:lnTo>
                  <a:lnTo>
                    <a:pt x="1451610" y="138430"/>
                  </a:lnTo>
                  <a:lnTo>
                    <a:pt x="1384300" y="71120"/>
                  </a:lnTo>
                  <a:lnTo>
                    <a:pt x="1313180" y="0"/>
                  </a:lnTo>
                  <a:lnTo>
                    <a:pt x="0" y="0"/>
                  </a:lnTo>
                  <a:lnTo>
                    <a:pt x="0" y="1588770"/>
                  </a:lnTo>
                  <a:lnTo>
                    <a:pt x="80010" y="1588770"/>
                  </a:lnTo>
                  <a:lnTo>
                    <a:pt x="80010" y="1656080"/>
                  </a:lnTo>
                  <a:lnTo>
                    <a:pt x="1656080" y="1656080"/>
                  </a:lnTo>
                  <a:lnTo>
                    <a:pt x="1656080" y="342900"/>
                  </a:lnTo>
                  <a:lnTo>
                    <a:pt x="1588770" y="275590"/>
                  </a:lnTo>
                  <a:close/>
                  <a:moveTo>
                    <a:pt x="1316990" y="21590"/>
                  </a:moveTo>
                  <a:lnTo>
                    <a:pt x="1442720" y="146050"/>
                  </a:lnTo>
                  <a:lnTo>
                    <a:pt x="1567180" y="270510"/>
                  </a:lnTo>
                  <a:lnTo>
                    <a:pt x="1316990" y="270510"/>
                  </a:lnTo>
                  <a:lnTo>
                    <a:pt x="1316990" y="21590"/>
                  </a:lnTo>
                  <a:close/>
                  <a:moveTo>
                    <a:pt x="12700" y="1576070"/>
                  </a:moveTo>
                  <a:lnTo>
                    <a:pt x="12700" y="12700"/>
                  </a:lnTo>
                  <a:lnTo>
                    <a:pt x="1304290" y="12700"/>
                  </a:lnTo>
                  <a:lnTo>
                    <a:pt x="1304290" y="278130"/>
                  </a:lnTo>
                  <a:cubicBezTo>
                    <a:pt x="1304290" y="281940"/>
                    <a:pt x="1306830" y="284480"/>
                    <a:pt x="1310640" y="284480"/>
                  </a:cubicBezTo>
                  <a:lnTo>
                    <a:pt x="1576070" y="284480"/>
                  </a:lnTo>
                  <a:lnTo>
                    <a:pt x="1576070" y="1576070"/>
                  </a:lnTo>
                  <a:lnTo>
                    <a:pt x="12700" y="1576070"/>
                  </a:lnTo>
                  <a:close/>
                  <a:moveTo>
                    <a:pt x="1643380" y="1643380"/>
                  </a:moveTo>
                  <a:lnTo>
                    <a:pt x="92710" y="1643380"/>
                  </a:lnTo>
                  <a:lnTo>
                    <a:pt x="92710" y="1588770"/>
                  </a:lnTo>
                  <a:lnTo>
                    <a:pt x="1588770" y="1588770"/>
                  </a:lnTo>
                  <a:lnTo>
                    <a:pt x="1588770" y="293370"/>
                  </a:lnTo>
                  <a:lnTo>
                    <a:pt x="1643380" y="347980"/>
                  </a:lnTo>
                  <a:lnTo>
                    <a:pt x="1643380" y="1643380"/>
                  </a:lnTo>
                  <a:close/>
                </a:path>
              </a:pathLst>
            </a:custGeom>
            <a:solidFill>
              <a:srgbClr val="F5F5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120" name="Google Shape;120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51661" y="11591264"/>
            <a:ext cx="766583" cy="197018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ráfico 2" descr="Libreta de direcciones contorno">
            <a:extLst>
              <a:ext uri="{FF2B5EF4-FFF2-40B4-BE49-F238E27FC236}">
                <a16:creationId xmlns:a16="http://schemas.microsoft.com/office/drawing/2014/main" id="{AE5EE5E9-BFB0-40DB-8B52-7ECED94E0C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407330" y="5605413"/>
            <a:ext cx="1823224" cy="1823224"/>
          </a:xfrm>
          <a:prstGeom prst="rect">
            <a:avLst/>
          </a:prstGeom>
        </p:spPr>
      </p:pic>
      <p:pic>
        <p:nvPicPr>
          <p:cNvPr id="5" name="Gráfico 4" descr="Dinero contorno">
            <a:extLst>
              <a:ext uri="{FF2B5EF4-FFF2-40B4-BE49-F238E27FC236}">
                <a16:creationId xmlns:a16="http://schemas.microsoft.com/office/drawing/2014/main" id="{E1B9A1E6-8B94-4CD1-8496-1134C42916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4487" y="8371998"/>
            <a:ext cx="1667689" cy="1667689"/>
          </a:xfrm>
          <a:prstGeom prst="rect">
            <a:avLst/>
          </a:prstGeom>
        </p:spPr>
      </p:pic>
      <p:pic>
        <p:nvPicPr>
          <p:cNvPr id="7" name="Gráfico 6" descr="Portapapeles con relleno sólido">
            <a:extLst>
              <a:ext uri="{FF2B5EF4-FFF2-40B4-BE49-F238E27FC236}">
                <a16:creationId xmlns:a16="http://schemas.microsoft.com/office/drawing/2014/main" id="{5930BA1A-59BE-473B-8DF9-37B43D6822B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28886" y="14756775"/>
            <a:ext cx="1899672" cy="189967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141</Words>
  <Application>Microsoft Office PowerPoint</Application>
  <PresentationFormat>Personalizado</PresentationFormat>
  <Paragraphs>13</Paragraphs>
  <Slides>1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Calibri</vt:lpstr>
      <vt:lpstr>Arial</vt:lpstr>
      <vt:lpstr>Verdana</vt:lpstr>
      <vt:lpstr>Office Theme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Usuario</cp:lastModifiedBy>
  <cp:revision>7</cp:revision>
  <dcterms:created xsi:type="dcterms:W3CDTF">2006-08-16T00:00:00Z</dcterms:created>
  <dcterms:modified xsi:type="dcterms:W3CDTF">2021-05-31T11:32:49Z</dcterms:modified>
</cp:coreProperties>
</file>